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697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9D38DC-BF05-442D-9205-FD1EEB94D0B9}" type="datetimeFigureOut">
              <a:rPr lang="fr-CA" smtClean="0"/>
              <a:t>2023-10-19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02724B-656B-40C3-BC5E-C3EDB004516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295814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4:notes"/>
          <p:cNvSpPr txBox="1">
            <a:spLocks noGrp="1"/>
          </p:cNvSpPr>
          <p:nvPr>
            <p:ph type="body" idx="1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300" tIns="46650" rIns="93300" bIns="4665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fr-CA"/>
              <a:t>Romain 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fr-CA"/>
              <a:t>Améliorer les plateformes numériques institutionnelles, </a:t>
            </a:r>
            <a:endParaRPr/>
          </a:p>
        </p:txBody>
      </p:sp>
      <p:sp>
        <p:nvSpPr>
          <p:cNvPr id="74" name="Google Shape;7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ACA41C6-3126-4CF9-9B49-18EA6AFE9C69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466112" y="341085"/>
            <a:ext cx="2757715" cy="6516915"/>
          </a:xfrm>
          <a:custGeom>
            <a:avLst/>
            <a:gdLst>
              <a:gd name="connsiteX0" fmla="*/ 2757713 w 2757714"/>
              <a:gd name="connsiteY0" fmla="*/ 0 h 6516914"/>
              <a:gd name="connsiteX1" fmla="*/ 2757713 w 2757714"/>
              <a:gd name="connsiteY1" fmla="*/ 928914 h 6516914"/>
              <a:gd name="connsiteX2" fmla="*/ 2757714 w 2757714"/>
              <a:gd name="connsiteY2" fmla="*/ 928914 h 6516914"/>
              <a:gd name="connsiteX3" fmla="*/ 2757714 w 2757714"/>
              <a:gd name="connsiteY3" fmla="*/ 6516914 h 6516914"/>
              <a:gd name="connsiteX4" fmla="*/ 1 w 2757714"/>
              <a:gd name="connsiteY4" fmla="*/ 6516914 h 6516914"/>
              <a:gd name="connsiteX5" fmla="*/ 1 w 2757714"/>
              <a:gd name="connsiteY5" fmla="*/ 928914 h 6516914"/>
              <a:gd name="connsiteX6" fmla="*/ 0 w 2757714"/>
              <a:gd name="connsiteY6" fmla="*/ 928914 h 6516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57714" h="6516914">
                <a:moveTo>
                  <a:pt x="2757713" y="0"/>
                </a:moveTo>
                <a:lnTo>
                  <a:pt x="2757713" y="928914"/>
                </a:lnTo>
                <a:lnTo>
                  <a:pt x="2757714" y="928914"/>
                </a:lnTo>
                <a:lnTo>
                  <a:pt x="2757714" y="6516914"/>
                </a:lnTo>
                <a:lnTo>
                  <a:pt x="1" y="6516914"/>
                </a:lnTo>
                <a:lnTo>
                  <a:pt x="1" y="928914"/>
                </a:lnTo>
                <a:lnTo>
                  <a:pt x="0" y="928914"/>
                </a:lnTo>
                <a:close/>
              </a:path>
            </a:pathLst>
          </a:custGeom>
          <a:solidFill>
            <a:schemeClr val="bg2"/>
          </a:solidFill>
        </p:spPr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AF00124F-F55B-4541-BF9A-EE45C18F1B5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9434285" y="0"/>
            <a:ext cx="2757715" cy="6516915"/>
          </a:xfrm>
          <a:custGeom>
            <a:avLst/>
            <a:gdLst>
              <a:gd name="connsiteX0" fmla="*/ 0 w 2757714"/>
              <a:gd name="connsiteY0" fmla="*/ 0 h 6516914"/>
              <a:gd name="connsiteX1" fmla="*/ 2757713 w 2757714"/>
              <a:gd name="connsiteY1" fmla="*/ 0 h 6516914"/>
              <a:gd name="connsiteX2" fmla="*/ 2757713 w 2757714"/>
              <a:gd name="connsiteY2" fmla="*/ 5588000 h 6516914"/>
              <a:gd name="connsiteX3" fmla="*/ 2757714 w 2757714"/>
              <a:gd name="connsiteY3" fmla="*/ 5588000 h 6516914"/>
              <a:gd name="connsiteX4" fmla="*/ 1 w 2757714"/>
              <a:gd name="connsiteY4" fmla="*/ 6516914 h 6516914"/>
              <a:gd name="connsiteX5" fmla="*/ 1 w 2757714"/>
              <a:gd name="connsiteY5" fmla="*/ 5588000 h 6516914"/>
              <a:gd name="connsiteX6" fmla="*/ 0 w 2757714"/>
              <a:gd name="connsiteY6" fmla="*/ 5588000 h 6516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57714" h="6516914">
                <a:moveTo>
                  <a:pt x="0" y="0"/>
                </a:moveTo>
                <a:lnTo>
                  <a:pt x="2757713" y="0"/>
                </a:lnTo>
                <a:lnTo>
                  <a:pt x="2757713" y="5588000"/>
                </a:lnTo>
                <a:lnTo>
                  <a:pt x="2757714" y="5588000"/>
                </a:lnTo>
                <a:lnTo>
                  <a:pt x="1" y="6516914"/>
                </a:lnTo>
                <a:lnTo>
                  <a:pt x="1" y="5588000"/>
                </a:lnTo>
                <a:lnTo>
                  <a:pt x="0" y="5588000"/>
                </a:lnTo>
                <a:close/>
              </a:path>
            </a:pathLst>
          </a:custGeom>
          <a:solidFill>
            <a:schemeClr val="bg2"/>
          </a:solidFill>
        </p:spPr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839789" y="1105127"/>
            <a:ext cx="4944324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6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9" y="2705327"/>
            <a:ext cx="4944324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67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7" name="ZoneTexte 6"/>
          <p:cNvSpPr txBox="1"/>
          <p:nvPr userDrawn="1"/>
        </p:nvSpPr>
        <p:spPr>
          <a:xfrm>
            <a:off x="240217" y="6489493"/>
            <a:ext cx="264775" cy="1435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fld id="{308F20AD-4602-0C4A-8FC8-231874596421}" type="slidenum">
              <a:rPr lang="fr-FR" sz="933" smtClean="0"/>
              <a:pPr algn="l"/>
              <a:t>‹N°›</a:t>
            </a:fld>
            <a:endParaRPr lang="fr-FR" sz="933"/>
          </a:p>
        </p:txBody>
      </p:sp>
    </p:spTree>
    <p:extLst>
      <p:ext uri="{BB962C8B-B14F-4D97-AF65-F5344CB8AC3E}">
        <p14:creationId xmlns:p14="http://schemas.microsoft.com/office/powerpoint/2010/main" val="2065136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3">
            <a:extLst>
              <a:ext uri="{FF2B5EF4-FFF2-40B4-BE49-F238E27FC236}">
                <a16:creationId xmlns:a16="http://schemas.microsoft.com/office/drawing/2014/main" id="{8D06D6F7-D8C8-4C7E-81F5-C672B6DD313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1"/>
            <a:ext cx="12192000" cy="4151087"/>
          </a:xfrm>
          <a:prstGeom prst="rect">
            <a:avLst/>
          </a:prstGeom>
          <a:solidFill>
            <a:schemeClr val="bg2"/>
          </a:solidFill>
        </p:spPr>
        <p:txBody>
          <a:bodyPr/>
          <a:lstStyle/>
          <a:p>
            <a:endParaRPr lang="id-ID"/>
          </a:p>
        </p:txBody>
      </p:sp>
      <p:sp>
        <p:nvSpPr>
          <p:cNvPr id="3" name="Titre 1"/>
          <p:cNvSpPr>
            <a:spLocks noGrp="1"/>
          </p:cNvSpPr>
          <p:nvPr>
            <p:ph type="title"/>
          </p:nvPr>
        </p:nvSpPr>
        <p:spPr>
          <a:xfrm>
            <a:off x="903584" y="4151087"/>
            <a:ext cx="5720501" cy="622933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903583" y="4952207"/>
            <a:ext cx="9856567" cy="17037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67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7" name="ZoneTexte 6"/>
          <p:cNvSpPr txBox="1"/>
          <p:nvPr userDrawn="1"/>
        </p:nvSpPr>
        <p:spPr>
          <a:xfrm>
            <a:off x="240217" y="6489493"/>
            <a:ext cx="264775" cy="1435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fld id="{308F20AD-4602-0C4A-8FC8-231874596421}" type="slidenum">
              <a:rPr lang="fr-FR" sz="933" smtClean="0"/>
              <a:pPr algn="l"/>
              <a:t>‹N°›</a:t>
            </a:fld>
            <a:endParaRPr lang="fr-FR" sz="933"/>
          </a:p>
        </p:txBody>
      </p:sp>
    </p:spTree>
    <p:extLst>
      <p:ext uri="{BB962C8B-B14F-4D97-AF65-F5344CB8AC3E}">
        <p14:creationId xmlns:p14="http://schemas.microsoft.com/office/powerpoint/2010/main" val="2545529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3">
            <a:extLst>
              <a:ext uri="{FF2B5EF4-FFF2-40B4-BE49-F238E27FC236}">
                <a16:creationId xmlns:a16="http://schemas.microsoft.com/office/drawing/2014/main" id="{D064D54B-A500-4797-9F68-487354A3EE4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3429002"/>
            <a:ext cx="12192000" cy="3428999"/>
          </a:xfrm>
          <a:prstGeom prst="rect">
            <a:avLst/>
          </a:prstGeom>
          <a:solidFill>
            <a:schemeClr val="bg2"/>
          </a:solidFill>
        </p:spPr>
        <p:txBody>
          <a:bodyPr/>
          <a:lstStyle/>
          <a:p>
            <a:endParaRPr lang="id-ID"/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903584" y="551176"/>
            <a:ext cx="5720501" cy="622933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6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903583" y="1352297"/>
            <a:ext cx="9856567" cy="17037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67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8" name="ZoneTexte 7"/>
          <p:cNvSpPr txBox="1"/>
          <p:nvPr userDrawn="1"/>
        </p:nvSpPr>
        <p:spPr>
          <a:xfrm>
            <a:off x="240217" y="6489493"/>
            <a:ext cx="264775" cy="1435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fld id="{308F20AD-4602-0C4A-8FC8-231874596421}" type="slidenum">
              <a:rPr lang="fr-FR" sz="933" smtClean="0"/>
              <a:pPr algn="l"/>
              <a:t>‹N°›</a:t>
            </a:fld>
            <a:endParaRPr lang="fr-FR" sz="933"/>
          </a:p>
        </p:txBody>
      </p:sp>
    </p:spTree>
    <p:extLst>
      <p:ext uri="{BB962C8B-B14F-4D97-AF65-F5344CB8AC3E}">
        <p14:creationId xmlns:p14="http://schemas.microsoft.com/office/powerpoint/2010/main" val="2623040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1374F47-A7AF-454F-9F7D-3A05B90B137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4" name="ZoneTexte 3"/>
          <p:cNvSpPr txBox="1"/>
          <p:nvPr userDrawn="1"/>
        </p:nvSpPr>
        <p:spPr>
          <a:xfrm>
            <a:off x="240217" y="6489493"/>
            <a:ext cx="264775" cy="1435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fld id="{308F20AD-4602-0C4A-8FC8-231874596421}" type="slidenum">
              <a:rPr lang="fr-FR" sz="933" smtClean="0"/>
              <a:pPr algn="l"/>
              <a:t>‹N°›</a:t>
            </a:fld>
            <a:endParaRPr lang="fr-FR" sz="933" dirty="0"/>
          </a:p>
        </p:txBody>
      </p:sp>
    </p:spTree>
    <p:extLst>
      <p:ext uri="{BB962C8B-B14F-4D97-AF65-F5344CB8AC3E}">
        <p14:creationId xmlns:p14="http://schemas.microsoft.com/office/powerpoint/2010/main" val="783260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1">
            <a:extLst>
              <a:ext uri="{FF2B5EF4-FFF2-40B4-BE49-F238E27FC236}">
                <a16:creationId xmlns:a16="http://schemas.microsoft.com/office/drawing/2014/main" id="{082E5BBF-28E0-41A0-8FA7-2C3DADC0E1A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96067" y="0"/>
            <a:ext cx="4574220" cy="6858000"/>
          </a:xfrm>
          <a:prstGeom prst="rect">
            <a:avLst/>
          </a:prstGeom>
          <a:solidFill>
            <a:schemeClr val="bg2"/>
          </a:solidFill>
        </p:spPr>
      </p:sp>
      <p:sp>
        <p:nvSpPr>
          <p:cNvPr id="3" name="Titre 1"/>
          <p:cNvSpPr>
            <a:spLocks noGrp="1"/>
          </p:cNvSpPr>
          <p:nvPr>
            <p:ph type="title"/>
          </p:nvPr>
        </p:nvSpPr>
        <p:spPr>
          <a:xfrm>
            <a:off x="5688235" y="457200"/>
            <a:ext cx="5720501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fr-FR" dirty="0"/>
              <a:t>Cliquez et modifiez le titre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688235" y="2057401"/>
            <a:ext cx="5720501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67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7" name="ZoneTexte 6"/>
          <p:cNvSpPr txBox="1"/>
          <p:nvPr userDrawn="1"/>
        </p:nvSpPr>
        <p:spPr>
          <a:xfrm>
            <a:off x="240217" y="6489493"/>
            <a:ext cx="264775" cy="1435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fld id="{308F20AD-4602-0C4A-8FC8-231874596421}" type="slidenum">
              <a:rPr lang="fr-FR" sz="933" smtClean="0"/>
              <a:pPr algn="l"/>
              <a:t>‹N°›</a:t>
            </a:fld>
            <a:endParaRPr lang="fr-FR" sz="933" dirty="0"/>
          </a:p>
        </p:txBody>
      </p:sp>
    </p:spTree>
    <p:extLst>
      <p:ext uri="{BB962C8B-B14F-4D97-AF65-F5344CB8AC3E}">
        <p14:creationId xmlns:p14="http://schemas.microsoft.com/office/powerpoint/2010/main" val="1597806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1374F47-A7AF-454F-9F7D-3A05B90B137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137685" y="0"/>
            <a:ext cx="9835116" cy="6858000"/>
          </a:xfrm>
          <a:prstGeom prst="rect">
            <a:avLst/>
          </a:prstGeom>
          <a:solidFill>
            <a:schemeClr val="bg2"/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4" name="ZoneTexte 3"/>
          <p:cNvSpPr txBox="1"/>
          <p:nvPr userDrawn="1"/>
        </p:nvSpPr>
        <p:spPr>
          <a:xfrm>
            <a:off x="240217" y="6489493"/>
            <a:ext cx="264775" cy="1435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fld id="{308F20AD-4602-0C4A-8FC8-231874596421}" type="slidenum">
              <a:rPr lang="fr-FR" sz="933" smtClean="0"/>
              <a:pPr algn="l"/>
              <a:t>‹N°›</a:t>
            </a:fld>
            <a:endParaRPr lang="fr-FR" sz="933" dirty="0"/>
          </a:p>
        </p:txBody>
      </p:sp>
    </p:spTree>
    <p:extLst>
      <p:ext uri="{BB962C8B-B14F-4D97-AF65-F5344CB8AC3E}">
        <p14:creationId xmlns:p14="http://schemas.microsoft.com/office/powerpoint/2010/main" val="3622744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F173E87B-746A-450A-B33B-E4E5085A28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DA0DE-C1C0-468A-A482-EE94306C68C3}" type="datetimeFigureOut">
              <a:rPr lang="fr-CA" smtClean="0"/>
              <a:t>2023-10-19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A9EF988B-4AC8-4833-804A-EC454E8F0E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95FDC32-CB8F-4E95-B883-C6594FA6D2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674DB-D29F-4C11-A9AD-0986769C14B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85843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6_Title Slide">
  <p:cSld name="7_Title Slide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9"/>
          <p:cNvSpPr>
            <a:spLocks noGrp="1"/>
          </p:cNvSpPr>
          <p:nvPr>
            <p:ph type="pic" idx="2"/>
          </p:nvPr>
        </p:nvSpPr>
        <p:spPr>
          <a:xfrm>
            <a:off x="796067" y="0"/>
            <a:ext cx="457422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</p:sp>
      <p:sp>
        <p:nvSpPr>
          <p:cNvPr id="18" name="Google Shape;18;p9"/>
          <p:cNvSpPr txBox="1">
            <a:spLocks noGrp="1"/>
          </p:cNvSpPr>
          <p:nvPr>
            <p:ph type="title"/>
          </p:nvPr>
        </p:nvSpPr>
        <p:spPr>
          <a:xfrm>
            <a:off x="5688235" y="457200"/>
            <a:ext cx="5720501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9" name="Google Shape;19;p9"/>
          <p:cNvSpPr txBox="1">
            <a:spLocks noGrp="1"/>
          </p:cNvSpPr>
          <p:nvPr>
            <p:ph type="body" idx="1"/>
          </p:nvPr>
        </p:nvSpPr>
        <p:spPr>
          <a:xfrm>
            <a:off x="5688235" y="2057401"/>
            <a:ext cx="5720501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609585" marR="0" lvl="0" indent="-30479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219170" marR="0" lvl="1" indent="-30479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5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828754" marR="0" lvl="2" indent="-30479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2438339" marR="0" lvl="3" indent="-30479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3047924" marR="0" lvl="4" indent="-30479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3657509" marR="0" lvl="5" indent="-30479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4267093" marR="0" lvl="6" indent="-30479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876678" marR="0" lvl="7" indent="-30479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5486263" marR="0" lvl="8" indent="-30479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0" name="Google Shape;20;p9"/>
          <p:cNvSpPr txBox="1"/>
          <p:nvPr/>
        </p:nvSpPr>
        <p:spPr>
          <a:xfrm>
            <a:off x="240217" y="6489493"/>
            <a:ext cx="264775" cy="1435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fld id="{00000000-1234-1234-1234-123412341234}" type="slidenum">
              <a:rPr lang="fr-CA" sz="9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700"/>
                <a:buFont typeface="Arial"/>
                <a:buNone/>
              </a:pPr>
              <a:t>‹N°›</a:t>
            </a:fld>
            <a:endParaRPr sz="933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38848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0_Title Slide">
  <p:cSld name="10_Title Slide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0"/>
          <p:cNvSpPr/>
          <p:nvPr/>
        </p:nvSpPr>
        <p:spPr>
          <a:xfrm>
            <a:off x="6821714" y="-1"/>
            <a:ext cx="5370287" cy="5370287"/>
          </a:xfrm>
          <a:custGeom>
            <a:avLst/>
            <a:gdLst/>
            <a:ahLst/>
            <a:cxnLst/>
            <a:rect l="l" t="t" r="r" b="b"/>
            <a:pathLst>
              <a:path w="5370286" h="5370286" extrusionOk="0">
                <a:moveTo>
                  <a:pt x="0" y="0"/>
                </a:moveTo>
                <a:lnTo>
                  <a:pt x="5370286" y="0"/>
                </a:lnTo>
                <a:lnTo>
                  <a:pt x="5370286" y="5370286"/>
                </a:lnTo>
                <a:close/>
              </a:path>
            </a:pathLst>
          </a:custGeom>
          <a:solidFill>
            <a:srgbClr val="DD3B41"/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13"/>
              <a:buFont typeface="Arial"/>
              <a:buNone/>
            </a:pPr>
            <a:endParaRPr sz="1351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" name="Google Shape;23;p10"/>
          <p:cNvSpPr>
            <a:spLocks noGrp="1"/>
          </p:cNvSpPr>
          <p:nvPr>
            <p:ph type="pic" idx="2"/>
          </p:nvPr>
        </p:nvSpPr>
        <p:spPr>
          <a:xfrm>
            <a:off x="8095279" y="2271171"/>
            <a:ext cx="3391051" cy="1934551"/>
          </a:xfrm>
          <a:prstGeom prst="rect">
            <a:avLst/>
          </a:prstGeom>
          <a:solidFill>
            <a:schemeClr val="lt2"/>
          </a:solidFill>
          <a:ln>
            <a:noFill/>
          </a:ln>
        </p:spPr>
      </p:sp>
      <p:sp>
        <p:nvSpPr>
          <p:cNvPr id="24" name="Google Shape;24;p10"/>
          <p:cNvSpPr>
            <a:spLocks noGrp="1"/>
          </p:cNvSpPr>
          <p:nvPr>
            <p:ph type="pic" idx="3"/>
          </p:nvPr>
        </p:nvSpPr>
        <p:spPr>
          <a:xfrm>
            <a:off x="4400475" y="2271171"/>
            <a:ext cx="3391051" cy="1934551"/>
          </a:xfrm>
          <a:prstGeom prst="rect">
            <a:avLst/>
          </a:prstGeom>
          <a:solidFill>
            <a:schemeClr val="lt2"/>
          </a:solidFill>
          <a:ln>
            <a:noFill/>
          </a:ln>
        </p:spPr>
      </p:sp>
      <p:sp>
        <p:nvSpPr>
          <p:cNvPr id="25" name="Google Shape;25;p10"/>
          <p:cNvSpPr>
            <a:spLocks noGrp="1"/>
          </p:cNvSpPr>
          <p:nvPr>
            <p:ph type="pic" idx="4"/>
          </p:nvPr>
        </p:nvSpPr>
        <p:spPr>
          <a:xfrm>
            <a:off x="705671" y="2271171"/>
            <a:ext cx="3391051" cy="1934551"/>
          </a:xfrm>
          <a:prstGeom prst="rect">
            <a:avLst/>
          </a:prstGeom>
          <a:solidFill>
            <a:schemeClr val="lt2"/>
          </a:solidFill>
          <a:ln>
            <a:noFill/>
          </a:ln>
        </p:spPr>
      </p:sp>
      <p:sp>
        <p:nvSpPr>
          <p:cNvPr id="26" name="Google Shape;26;p10"/>
          <p:cNvSpPr txBox="1">
            <a:spLocks noGrp="1"/>
          </p:cNvSpPr>
          <p:nvPr>
            <p:ph type="body" idx="1"/>
          </p:nvPr>
        </p:nvSpPr>
        <p:spPr>
          <a:xfrm>
            <a:off x="705671" y="4572387"/>
            <a:ext cx="3391051" cy="11645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609585" marR="0" lvl="0" indent="-30479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219170" marR="0" lvl="1" indent="-30479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5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828754" marR="0" lvl="2" indent="-30479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2438339" marR="0" lvl="3" indent="-30479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3047924" marR="0" lvl="4" indent="-30479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3657509" marR="0" lvl="5" indent="-30479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4267093" marR="0" lvl="6" indent="-30479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876678" marR="0" lvl="7" indent="-30479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5486263" marR="0" lvl="8" indent="-30479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7" name="Google Shape;27;p10"/>
          <p:cNvSpPr txBox="1">
            <a:spLocks noGrp="1"/>
          </p:cNvSpPr>
          <p:nvPr>
            <p:ph type="body" idx="5"/>
          </p:nvPr>
        </p:nvSpPr>
        <p:spPr>
          <a:xfrm>
            <a:off x="4409345" y="4572387"/>
            <a:ext cx="3391051" cy="11645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609585" marR="0" lvl="0" indent="-30479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219170" marR="0" lvl="1" indent="-30479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5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828754" marR="0" lvl="2" indent="-30479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2438339" marR="0" lvl="3" indent="-30479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3047924" marR="0" lvl="4" indent="-30479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3657509" marR="0" lvl="5" indent="-30479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4267093" marR="0" lvl="6" indent="-30479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876678" marR="0" lvl="7" indent="-30479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5486263" marR="0" lvl="8" indent="-30479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8" name="Google Shape;28;p10"/>
          <p:cNvSpPr txBox="1">
            <a:spLocks noGrp="1"/>
          </p:cNvSpPr>
          <p:nvPr>
            <p:ph type="body" idx="6"/>
          </p:nvPr>
        </p:nvSpPr>
        <p:spPr>
          <a:xfrm>
            <a:off x="8095279" y="4572387"/>
            <a:ext cx="3391051" cy="11645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609585" marR="0" lvl="0" indent="-30479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6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219170" marR="0" lvl="1" indent="-30479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5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828754" marR="0" lvl="2" indent="-30479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2438339" marR="0" lvl="3" indent="-30479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3047924" marR="0" lvl="4" indent="-30479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3657509" marR="0" lvl="5" indent="-30479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4267093" marR="0" lvl="6" indent="-30479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876678" marR="0" lvl="7" indent="-30479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5486263" marR="0" lvl="8" indent="-30479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9" name="Google Shape;29;p10"/>
          <p:cNvSpPr txBox="1"/>
          <p:nvPr/>
        </p:nvSpPr>
        <p:spPr>
          <a:xfrm>
            <a:off x="240217" y="6489493"/>
            <a:ext cx="264775" cy="1435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fld id="{00000000-1234-1234-1234-123412341234}" type="slidenum">
              <a:rPr lang="fr-CA" sz="9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700"/>
                <a:buFont typeface="Arial"/>
                <a:buNone/>
              </a:pPr>
              <a:t>‹N°›</a:t>
            </a:fld>
            <a:endParaRPr sz="933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54520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Half Frame 8">
            <a:extLst>
              <a:ext uri="{FF2B5EF4-FFF2-40B4-BE49-F238E27FC236}">
                <a16:creationId xmlns:a16="http://schemas.microsoft.com/office/drawing/2014/main" id="{1CEAAC87-6EF1-442D-8A35-A3167CF9C0A4}"/>
              </a:ext>
            </a:extLst>
          </p:cNvPr>
          <p:cNvSpPr/>
          <p:nvPr userDrawn="1"/>
        </p:nvSpPr>
        <p:spPr>
          <a:xfrm flipV="1">
            <a:off x="106496" y="6236579"/>
            <a:ext cx="552231" cy="509200"/>
          </a:xfrm>
          <a:prstGeom prst="halfFrame">
            <a:avLst>
              <a:gd name="adj1" fmla="val 12280"/>
              <a:gd name="adj2" fmla="val 12280"/>
            </a:avLst>
          </a:prstGeom>
          <a:solidFill>
            <a:srgbClr val="DD3B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1">
              <a:solidFill>
                <a:schemeClr val="tx1"/>
              </a:solidFill>
            </a:endParaRPr>
          </a:p>
        </p:txBody>
      </p:sp>
      <p:sp>
        <p:nvSpPr>
          <p:cNvPr id="8" name="Half Frame 12">
            <a:extLst>
              <a:ext uri="{FF2B5EF4-FFF2-40B4-BE49-F238E27FC236}">
                <a16:creationId xmlns:a16="http://schemas.microsoft.com/office/drawing/2014/main" id="{A92E8D4D-D9E9-4B8E-A74C-6A0DF11C4D0F}"/>
              </a:ext>
            </a:extLst>
          </p:cNvPr>
          <p:cNvSpPr/>
          <p:nvPr userDrawn="1"/>
        </p:nvSpPr>
        <p:spPr>
          <a:xfrm rot="10800000" flipV="1">
            <a:off x="11529123" y="106797"/>
            <a:ext cx="552231" cy="509200"/>
          </a:xfrm>
          <a:prstGeom prst="halfFrame">
            <a:avLst>
              <a:gd name="adj1" fmla="val 12280"/>
              <a:gd name="adj2" fmla="val 12280"/>
            </a:avLst>
          </a:prstGeom>
          <a:solidFill>
            <a:srgbClr val="DD3B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1">
              <a:solidFill>
                <a:schemeClr val="tx1"/>
              </a:solidFill>
            </a:endParaRPr>
          </a:p>
        </p:txBody>
      </p:sp>
      <p:pic>
        <p:nvPicPr>
          <p:cNvPr id="9" name="Image 8"/>
          <p:cNvPicPr>
            <a:picLocks noChangeAspect="1"/>
          </p:cNvPicPr>
          <p:nvPr userDrawn="1"/>
        </p:nvPicPr>
        <p:blipFill>
          <a:blip r:embed="rId11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81971" y="6066019"/>
            <a:ext cx="678116" cy="672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693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hdr="0" ft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26" Type="http://schemas.openxmlformats.org/officeDocument/2006/relationships/image" Target="../media/image6.png"/><Relationship Id="rId3" Type="http://schemas.openxmlformats.org/officeDocument/2006/relationships/tags" Target="../tags/tag3.xml"/><Relationship Id="rId21" Type="http://schemas.openxmlformats.org/officeDocument/2006/relationships/notesSlide" Target="../notesSlides/notesSlide1.xm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image" Target="../media/image5.jpg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0" Type="http://schemas.openxmlformats.org/officeDocument/2006/relationships/slideLayout" Target="../slideLayouts/slideLayout9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24" Type="http://schemas.openxmlformats.org/officeDocument/2006/relationships/image" Target="../media/image4.png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23" Type="http://schemas.openxmlformats.org/officeDocument/2006/relationships/image" Target="../media/image3.png"/><Relationship Id="rId10" Type="http://schemas.openxmlformats.org/officeDocument/2006/relationships/tags" Target="../tags/tag10.xml"/><Relationship Id="rId19" Type="http://schemas.openxmlformats.org/officeDocument/2006/relationships/tags" Target="../tags/tag19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Relationship Id="rId22" Type="http://schemas.openxmlformats.org/officeDocument/2006/relationships/image" Target="../media/image2.jpg"/><Relationship Id="rId27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4"/>
          <p:cNvSpPr/>
          <p:nvPr>
            <p:custDataLst>
              <p:tags r:id="rId1"/>
            </p:custDataLst>
          </p:nvPr>
        </p:nvSpPr>
        <p:spPr>
          <a:xfrm>
            <a:off x="11232960" y="6011771"/>
            <a:ext cx="934171" cy="749456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algn="ctr" defTabSz="914377"/>
            <a:endParaRPr sz="1400">
              <a:solidFill>
                <a:prstClr val="white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" name="Google Shape;79;p4"/>
          <p:cNvSpPr/>
          <p:nvPr>
            <p:custDataLst>
              <p:tags r:id="rId2"/>
            </p:custDataLst>
          </p:nvPr>
        </p:nvSpPr>
        <p:spPr>
          <a:xfrm>
            <a:off x="-3785" y="-152400"/>
            <a:ext cx="12209577" cy="1438056"/>
          </a:xfrm>
          <a:prstGeom prst="rect">
            <a:avLst/>
          </a:prstGeom>
          <a:solidFill>
            <a:srgbClr val="262626"/>
          </a:solidFill>
          <a:ln w="25400" cap="flat" cmpd="sng">
            <a:solidFill>
              <a:srgbClr val="26262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00" tIns="45700" rIns="91400" bIns="45700" anchor="ctr" anchorCtr="0">
            <a:noAutofit/>
          </a:bodyPr>
          <a:lstStyle/>
          <a:p>
            <a:pPr algn="ctr" defTabSz="914377"/>
            <a:endParaRPr sz="1588">
              <a:solidFill>
                <a:prstClr val="white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0" name="Google Shape;80;p4"/>
          <p:cNvSpPr txBox="1"/>
          <p:nvPr>
            <p:custDataLst>
              <p:tags r:id="rId3"/>
            </p:custDataLst>
          </p:nvPr>
        </p:nvSpPr>
        <p:spPr>
          <a:xfrm>
            <a:off x="377306" y="330898"/>
            <a:ext cx="9227181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spAutoFit/>
          </a:bodyPr>
          <a:lstStyle/>
          <a:p>
            <a:pPr defTabSz="914377"/>
            <a:r>
              <a:rPr lang="fr-CA" sz="2400" b="1" dirty="0">
                <a:solidFill>
                  <a:prstClr val="white"/>
                </a:solidFill>
                <a:latin typeface="Montserrat"/>
                <a:ea typeface="Montserrat"/>
                <a:cs typeface="Montserrat"/>
                <a:sym typeface="Montserrat"/>
              </a:rPr>
              <a:t>Implantation du système de gestion de contenu M-Files</a:t>
            </a:r>
            <a:endParaRPr sz="2400" b="1" dirty="0">
              <a:solidFill>
                <a:prstClr val="white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grpSp>
        <p:nvGrpSpPr>
          <p:cNvPr id="2" name="Groupe 1">
            <a:extLst>
              <a:ext uri="{FF2B5EF4-FFF2-40B4-BE49-F238E27FC236}">
                <a16:creationId xmlns:a16="http://schemas.microsoft.com/office/drawing/2014/main" id="{B6C7C578-ED64-F17F-1B24-945F6AF28689}"/>
              </a:ext>
            </a:extLst>
          </p:cNvPr>
          <p:cNvGrpSpPr/>
          <p:nvPr/>
        </p:nvGrpSpPr>
        <p:grpSpPr>
          <a:xfrm>
            <a:off x="-3474" y="1314821"/>
            <a:ext cx="6463673" cy="2835546"/>
            <a:chOff x="-2606" y="986116"/>
            <a:chExt cx="4847755" cy="2126659"/>
          </a:xfrm>
        </p:grpSpPr>
        <p:pic>
          <p:nvPicPr>
            <p:cNvPr id="76" name="Google Shape;76;p4" descr="Une image contenant personne, plancher, posant, intérieur&#10;&#10;Description générée automatiquement"/>
            <p:cNvPicPr preferRelativeResize="0"/>
            <p:nvPr>
              <p:custDataLst>
                <p:tags r:id="rId18"/>
              </p:custDataLst>
            </p:nvPr>
          </p:nvPicPr>
          <p:blipFill rotWithShape="1">
            <a:blip r:embed="rId22">
              <a:alphaModFix/>
            </a:blip>
            <a:srcRect l="11938" r="16554"/>
            <a:stretch/>
          </p:blipFill>
          <p:spPr>
            <a:xfrm>
              <a:off x="-2606" y="986116"/>
              <a:ext cx="2177280" cy="204341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81" name="Google Shape;81;p4"/>
            <p:cNvSpPr txBox="1"/>
            <p:nvPr>
              <p:custDataLst>
                <p:tags r:id="rId19"/>
              </p:custDataLst>
            </p:nvPr>
          </p:nvSpPr>
          <p:spPr>
            <a:xfrm>
              <a:off x="2207900" y="986117"/>
              <a:ext cx="2637249" cy="212665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00" tIns="45700" rIns="91400" bIns="45700" anchor="t" anchorCtr="0">
              <a:spAutoFit/>
            </a:bodyPr>
            <a:lstStyle/>
            <a:p>
              <a:pPr algn="just" defTabSz="914377"/>
              <a:r>
                <a:rPr lang="fr-CA" sz="1200" b="1" dirty="0">
                  <a:solidFill>
                    <a:prstClr val="black"/>
                  </a:solidFill>
                  <a:latin typeface="Montserrat"/>
                  <a:ea typeface="Montserrat"/>
                  <a:cs typeface="Montserrat"/>
                  <a:sym typeface="Montserrat"/>
                </a:rPr>
                <a:t>M-Files</a:t>
              </a:r>
              <a:r>
                <a:rPr lang="fr-CA" sz="1200" dirty="0">
                  <a:solidFill>
                    <a:prstClr val="black"/>
                  </a:solidFill>
                  <a:latin typeface="Montserrat"/>
                  <a:ea typeface="Montserrat"/>
                  <a:cs typeface="Montserrat"/>
                  <a:sym typeface="Montserrat"/>
                </a:rPr>
                <a:t> est </a:t>
              </a:r>
              <a:r>
                <a:rPr lang="fr-CA" sz="1200" b="1" dirty="0">
                  <a:solidFill>
                    <a:prstClr val="black"/>
                  </a:solidFill>
                  <a:latin typeface="Montserrat"/>
                  <a:ea typeface="Montserrat"/>
                  <a:cs typeface="Montserrat"/>
                  <a:sym typeface="Montserrat"/>
                </a:rPr>
                <a:t>un outil collaboratif </a:t>
              </a:r>
              <a:r>
                <a:rPr lang="fr-CA" sz="1200" dirty="0">
                  <a:solidFill>
                    <a:prstClr val="black"/>
                  </a:solidFill>
                  <a:latin typeface="Montserrat"/>
                  <a:ea typeface="Montserrat"/>
                  <a:cs typeface="Montserrat"/>
                  <a:sym typeface="Montserrat"/>
                </a:rPr>
                <a:t>permettant une organisation efficace des documents accessibles en tout temps.</a:t>
              </a:r>
              <a:endParaRPr dirty="0">
                <a:solidFill>
                  <a:prstClr val="black"/>
                </a:solidFill>
                <a:latin typeface="Arial" panose="020B0604020202020204"/>
              </a:endParaRPr>
            </a:p>
            <a:p>
              <a:pPr algn="just" defTabSz="914377"/>
              <a:endParaRPr sz="1200" dirty="0">
                <a:solidFill>
                  <a:prstClr val="black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  <a:p>
              <a:pPr algn="just" defTabSz="914377"/>
              <a:r>
                <a:rPr lang="fr-CA" sz="1051" dirty="0">
                  <a:solidFill>
                    <a:prstClr val="black"/>
                  </a:solidFill>
                  <a:latin typeface="Montserrat"/>
                  <a:ea typeface="Montserrat"/>
                  <a:cs typeface="Montserrat"/>
                  <a:sym typeface="Montserrat"/>
                </a:rPr>
                <a:t>M-Files est l’</a:t>
              </a:r>
              <a:r>
                <a:rPr lang="fr-CA" sz="1051" b="1" dirty="0">
                  <a:solidFill>
                    <a:prstClr val="black"/>
                  </a:solidFill>
                  <a:latin typeface="Montserrat"/>
                  <a:ea typeface="Montserrat"/>
                  <a:cs typeface="Montserrat"/>
                  <a:sym typeface="Montserrat"/>
                </a:rPr>
                <a:t>espace d’enregistrement officiel des documents pour tous les employés </a:t>
              </a:r>
              <a:r>
                <a:rPr lang="fr-CA" sz="1051" dirty="0">
                  <a:solidFill>
                    <a:prstClr val="black"/>
                  </a:solidFill>
                  <a:latin typeface="Montserrat"/>
                  <a:ea typeface="Montserrat"/>
                  <a:cs typeface="Montserrat"/>
                  <a:sym typeface="Montserrat"/>
                </a:rPr>
                <a:t>du secteur administratif de l’ÉTS et permet :</a:t>
              </a:r>
              <a:endParaRPr dirty="0">
                <a:solidFill>
                  <a:prstClr val="black"/>
                </a:solidFill>
                <a:latin typeface="Arial" panose="020B0604020202020204"/>
              </a:endParaRPr>
            </a:p>
            <a:p>
              <a:pPr algn="just" defTabSz="914377"/>
              <a:endParaRPr sz="1051" dirty="0">
                <a:solidFill>
                  <a:prstClr val="black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  <a:p>
              <a:pPr marL="285737" indent="-285737" algn="just" defTabSz="914377">
                <a:buClr>
                  <a:srgbClr val="000000"/>
                </a:buClr>
                <a:buSzPts val="788"/>
                <a:buFont typeface="Arial"/>
                <a:buChar char="•"/>
              </a:pPr>
              <a:r>
                <a:rPr lang="fr-CA" sz="1051" dirty="0">
                  <a:solidFill>
                    <a:prstClr val="black"/>
                  </a:solidFill>
                  <a:latin typeface="Montserrat"/>
                  <a:ea typeface="Montserrat"/>
                  <a:cs typeface="Montserrat"/>
                  <a:sym typeface="Montserrat"/>
                </a:rPr>
                <a:t>Que tous les documents soient enregistrés et pris en charge par une seule et même application dès leur création;</a:t>
              </a:r>
              <a:endParaRPr dirty="0">
                <a:solidFill>
                  <a:prstClr val="black"/>
                </a:solidFill>
                <a:latin typeface="Arial" panose="020B0604020202020204"/>
              </a:endParaRPr>
            </a:p>
            <a:p>
              <a:pPr marL="285737" indent="-219020" algn="just" defTabSz="914377">
                <a:buClr>
                  <a:srgbClr val="000000"/>
                </a:buClr>
                <a:buSzPts val="788"/>
              </a:pPr>
              <a:endParaRPr sz="1051" dirty="0">
                <a:solidFill>
                  <a:prstClr val="black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  <a:p>
              <a:pPr marL="285737" indent="-285737" algn="just" defTabSz="914377">
                <a:buClr>
                  <a:srgbClr val="000000"/>
                </a:buClr>
                <a:buSzPts val="788"/>
                <a:buFont typeface="Arial"/>
                <a:buChar char="•"/>
              </a:pPr>
              <a:r>
                <a:rPr lang="fr-CA" sz="1051" dirty="0">
                  <a:solidFill>
                    <a:prstClr val="black"/>
                  </a:solidFill>
                  <a:latin typeface="Montserrat"/>
                  <a:ea typeface="Montserrat"/>
                  <a:cs typeface="Montserrat"/>
                  <a:sym typeface="Montserrat"/>
                </a:rPr>
                <a:t>Que tous les documents soient gérés durant tout leur cycle de vie jusqu’à leur élimination ou leur conservation permanente. </a:t>
              </a:r>
              <a:endParaRPr dirty="0">
                <a:solidFill>
                  <a:prstClr val="black"/>
                </a:solidFill>
                <a:latin typeface="Arial" panose="020B0604020202020204"/>
              </a:endParaRPr>
            </a:p>
            <a:p>
              <a:pPr algn="just" defTabSz="914377"/>
              <a:endParaRPr sz="1467" dirty="0">
                <a:solidFill>
                  <a:prstClr val="black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</p:grpSp>
      <p:grpSp>
        <p:nvGrpSpPr>
          <p:cNvPr id="6" name="Groupe 5">
            <a:extLst>
              <a:ext uri="{FF2B5EF4-FFF2-40B4-BE49-F238E27FC236}">
                <a16:creationId xmlns:a16="http://schemas.microsoft.com/office/drawing/2014/main" id="{CBFFC768-4C16-854B-A313-836E405D492F}"/>
              </a:ext>
            </a:extLst>
          </p:cNvPr>
          <p:cNvGrpSpPr/>
          <p:nvPr/>
        </p:nvGrpSpPr>
        <p:grpSpPr>
          <a:xfrm>
            <a:off x="6504699" y="4545703"/>
            <a:ext cx="5401720" cy="1712072"/>
            <a:chOff x="4878524" y="3409277"/>
            <a:chExt cx="4051290" cy="1284054"/>
          </a:xfrm>
        </p:grpSpPr>
        <p:sp>
          <p:nvSpPr>
            <p:cNvPr id="87" name="Google Shape;87;p4"/>
            <p:cNvSpPr txBox="1"/>
            <p:nvPr>
              <p:custDataLst>
                <p:tags r:id="rId14"/>
              </p:custDataLst>
            </p:nvPr>
          </p:nvSpPr>
          <p:spPr>
            <a:xfrm>
              <a:off x="4878524" y="3425593"/>
              <a:ext cx="825855" cy="36155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00" tIns="45700" rIns="91400" bIns="45700" anchor="t" anchorCtr="0">
              <a:spAutoFit/>
            </a:bodyPr>
            <a:lstStyle/>
            <a:p>
              <a:pPr algn="just" defTabSz="914377"/>
              <a:r>
                <a:rPr lang="fr-CA" sz="1333" b="1" dirty="0">
                  <a:solidFill>
                    <a:prstClr val="black"/>
                  </a:solidFill>
                  <a:latin typeface="Montserrat"/>
                  <a:ea typeface="Montserrat"/>
                  <a:cs typeface="Montserrat"/>
                  <a:sym typeface="Montserrat"/>
                </a:rPr>
                <a:t>Pour l’ÉTS</a:t>
              </a:r>
              <a:endParaRPr sz="1333" dirty="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  <a:p>
              <a:pPr algn="just" defTabSz="914377"/>
              <a:endParaRPr sz="1200" dirty="0">
                <a:solidFill>
                  <a:prstClr val="black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88" name="Google Shape;88;p4"/>
            <p:cNvSpPr txBox="1"/>
            <p:nvPr>
              <p:custDataLst>
                <p:tags r:id="rId15"/>
              </p:custDataLst>
            </p:nvPr>
          </p:nvSpPr>
          <p:spPr>
            <a:xfrm>
              <a:off x="6953200" y="3409277"/>
              <a:ext cx="1487468" cy="36155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00" tIns="45700" rIns="91400" bIns="45700" anchor="t" anchorCtr="0">
              <a:spAutoFit/>
            </a:bodyPr>
            <a:lstStyle/>
            <a:p>
              <a:pPr algn="just" defTabSz="914377"/>
              <a:r>
                <a:rPr lang="fr-CA" sz="1333" b="1">
                  <a:solidFill>
                    <a:prstClr val="black"/>
                  </a:solidFill>
                  <a:latin typeface="Montserrat"/>
                  <a:ea typeface="Montserrat"/>
                  <a:cs typeface="Montserrat"/>
                  <a:sym typeface="Montserrat"/>
                </a:rPr>
                <a:t>Pour les utilisateurs</a:t>
              </a:r>
              <a:endParaRPr sz="1333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  <a:p>
              <a:pPr algn="just" defTabSz="914377"/>
              <a:endParaRPr sz="1200">
                <a:solidFill>
                  <a:prstClr val="black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89" name="Google Shape;89;p4"/>
            <p:cNvSpPr txBox="1"/>
            <p:nvPr>
              <p:custDataLst>
                <p:tags r:id="rId16"/>
              </p:custDataLst>
            </p:nvPr>
          </p:nvSpPr>
          <p:spPr>
            <a:xfrm>
              <a:off x="4901978" y="3650816"/>
              <a:ext cx="2069225" cy="104251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00" tIns="45700" rIns="91400" bIns="45700" anchor="t" anchorCtr="0">
              <a:spAutoFit/>
            </a:bodyPr>
            <a:lstStyle/>
            <a:p>
              <a:pPr marL="228584" indent="-228584" defTabSz="914377">
                <a:buClr>
                  <a:srgbClr val="000000"/>
                </a:buClr>
                <a:buSzPts val="825"/>
                <a:buFont typeface="Montserrat"/>
                <a:buChar char="+"/>
              </a:pPr>
              <a:r>
                <a:rPr lang="fr-CA" sz="1100">
                  <a:solidFill>
                    <a:prstClr val="black"/>
                  </a:solidFill>
                  <a:latin typeface="Montserrat"/>
                  <a:ea typeface="Montserrat"/>
                  <a:cs typeface="Montserrat"/>
                  <a:sym typeface="Montserrat"/>
                </a:rPr>
                <a:t>Diminuer la masse documentaire liée à la dispersion et la duplication de documents;</a:t>
              </a:r>
              <a:endParaRPr>
                <a:solidFill>
                  <a:prstClr val="black"/>
                </a:solidFill>
                <a:latin typeface="Arial" panose="020B0604020202020204"/>
              </a:endParaRPr>
            </a:p>
            <a:p>
              <a:pPr marL="228584" indent="-196834" defTabSz="914377">
                <a:buClr>
                  <a:srgbClr val="000000"/>
                </a:buClr>
                <a:buSzPts val="375"/>
              </a:pPr>
              <a:endParaRPr sz="500">
                <a:solidFill>
                  <a:prstClr val="black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  <a:p>
              <a:pPr marL="228584" indent="-228584" defTabSz="914377">
                <a:buClr>
                  <a:srgbClr val="000000"/>
                </a:buClr>
                <a:buSzPts val="825"/>
                <a:buFont typeface="Montserrat"/>
                <a:buChar char="+"/>
              </a:pPr>
              <a:r>
                <a:rPr lang="fr-CA" sz="1100">
                  <a:solidFill>
                    <a:prstClr val="black"/>
                  </a:solidFill>
                  <a:latin typeface="Montserrat"/>
                  <a:ea typeface="Montserrat"/>
                  <a:cs typeface="Montserrat"/>
                  <a:sym typeface="Montserrat"/>
                </a:rPr>
                <a:t>Optimiser l’efficacité opérationnelle par la mise en place de flux de travail.</a:t>
              </a:r>
              <a:endParaRPr>
                <a:solidFill>
                  <a:prstClr val="black"/>
                </a:solidFill>
                <a:latin typeface="Arial" panose="020B0604020202020204"/>
              </a:endParaRPr>
            </a:p>
            <a:p>
              <a:pPr defTabSz="914377"/>
              <a:endParaRPr sz="1333">
                <a:solidFill>
                  <a:prstClr val="black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90" name="Google Shape;90;p4"/>
            <p:cNvSpPr txBox="1"/>
            <p:nvPr>
              <p:custDataLst>
                <p:tags r:id="rId17"/>
              </p:custDataLst>
            </p:nvPr>
          </p:nvSpPr>
          <p:spPr>
            <a:xfrm>
              <a:off x="6994657" y="3660871"/>
              <a:ext cx="1935157" cy="95792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00" tIns="45700" rIns="91400" bIns="45700" anchor="t" anchorCtr="0">
              <a:spAutoFit/>
            </a:bodyPr>
            <a:lstStyle/>
            <a:p>
              <a:pPr marL="228584" indent="-228584" defTabSz="914377">
                <a:buClr>
                  <a:srgbClr val="000000"/>
                </a:buClr>
                <a:buSzPts val="825"/>
                <a:buFont typeface="Montserrat"/>
                <a:buChar char="+"/>
              </a:pPr>
              <a:r>
                <a:rPr lang="fr-CA" sz="1100">
                  <a:solidFill>
                    <a:prstClr val="black"/>
                  </a:solidFill>
                  <a:latin typeface="Montserrat"/>
                  <a:ea typeface="Montserrat"/>
                  <a:cs typeface="Montserrat"/>
                  <a:sym typeface="Montserrat"/>
                </a:rPr>
                <a:t>Faciliter le travail collaboratif et l’accessibilité aux documents;</a:t>
              </a:r>
              <a:endParaRPr>
                <a:solidFill>
                  <a:prstClr val="black"/>
                </a:solidFill>
                <a:latin typeface="Arial" panose="020B0604020202020204"/>
              </a:endParaRPr>
            </a:p>
            <a:p>
              <a:pPr marL="228584" indent="-158735" defTabSz="914377">
                <a:buClr>
                  <a:srgbClr val="000000"/>
                </a:buClr>
                <a:buSzPts val="825"/>
              </a:pPr>
              <a:endParaRPr sz="1100">
                <a:solidFill>
                  <a:prstClr val="black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  <a:p>
              <a:pPr marL="228584" indent="-228584" defTabSz="914377">
                <a:buClr>
                  <a:srgbClr val="000000"/>
                </a:buClr>
                <a:buSzPts val="825"/>
                <a:buFont typeface="Montserrat"/>
                <a:buChar char="+"/>
              </a:pPr>
              <a:r>
                <a:rPr lang="fr-CA" sz="1100">
                  <a:solidFill>
                    <a:prstClr val="black"/>
                  </a:solidFill>
                  <a:latin typeface="Montserrat"/>
                  <a:ea typeface="Montserrat"/>
                  <a:cs typeface="Montserrat"/>
                  <a:sym typeface="Montserrat"/>
                </a:rPr>
                <a:t>Gain de temps à valeur ajoutée par la réduction du temps de recherche.</a:t>
              </a:r>
              <a:endParaRPr>
                <a:solidFill>
                  <a:prstClr val="black"/>
                </a:solidFill>
                <a:latin typeface="Arial" panose="020B0604020202020204"/>
              </a:endParaRPr>
            </a:p>
          </p:txBody>
        </p:sp>
      </p:grpSp>
      <p:grpSp>
        <p:nvGrpSpPr>
          <p:cNvPr id="3" name="Groupe 2">
            <a:extLst>
              <a:ext uri="{FF2B5EF4-FFF2-40B4-BE49-F238E27FC236}">
                <a16:creationId xmlns:a16="http://schemas.microsoft.com/office/drawing/2014/main" id="{A61BE0BC-71C6-D286-0D56-45420314BB8F}"/>
              </a:ext>
            </a:extLst>
          </p:cNvPr>
          <p:cNvGrpSpPr/>
          <p:nvPr/>
        </p:nvGrpSpPr>
        <p:grpSpPr>
          <a:xfrm>
            <a:off x="6504500" y="1314823"/>
            <a:ext cx="5690691" cy="2917361"/>
            <a:chOff x="4878375" y="986117"/>
            <a:chExt cx="4268018" cy="2188021"/>
          </a:xfrm>
        </p:grpSpPr>
        <p:sp>
          <p:nvSpPr>
            <p:cNvPr id="92" name="Google Shape;92;p4"/>
            <p:cNvSpPr/>
            <p:nvPr/>
          </p:nvSpPr>
          <p:spPr>
            <a:xfrm>
              <a:off x="4878375" y="986985"/>
              <a:ext cx="4268018" cy="2023103"/>
            </a:xfrm>
            <a:prstGeom prst="rect">
              <a:avLst/>
            </a:prstGeom>
            <a:solidFill>
              <a:srgbClr val="7F7F7F"/>
            </a:solidFill>
            <a:ln w="25400" cap="flat" cmpd="sng">
              <a:solidFill>
                <a:srgbClr val="7F7F7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60933" rIns="121900" bIns="60933" anchor="ctr" anchorCtr="0">
              <a:noAutofit/>
            </a:bodyPr>
            <a:lstStyle/>
            <a:p>
              <a:pPr algn="ctr" defTabSz="914377"/>
              <a:endParaRPr sz="2489">
                <a:solidFill>
                  <a:prstClr val="whit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3" name="Google Shape;93;p4"/>
            <p:cNvSpPr txBox="1"/>
            <p:nvPr/>
          </p:nvSpPr>
          <p:spPr>
            <a:xfrm>
              <a:off x="4958448" y="986117"/>
              <a:ext cx="4099828" cy="218802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00" tIns="45700" rIns="91400" bIns="45700" anchor="t" anchorCtr="0">
              <a:spAutoFit/>
            </a:bodyPr>
            <a:lstStyle/>
            <a:p>
              <a:pPr algn="just" defTabSz="914377"/>
              <a:r>
                <a:rPr lang="fr-CA" sz="1333" b="1" dirty="0">
                  <a:solidFill>
                    <a:prstClr val="black"/>
                  </a:solidFill>
                  <a:latin typeface="Montserrat"/>
                  <a:ea typeface="Montserrat"/>
                  <a:cs typeface="Montserrat"/>
                  <a:sym typeface="Montserrat"/>
                </a:rPr>
                <a:t>Pourquoi, et pourquoi maintenant ?</a:t>
              </a:r>
              <a:endParaRPr dirty="0">
                <a:solidFill>
                  <a:prstClr val="black"/>
                </a:solidFill>
                <a:latin typeface="Arial" panose="020B0604020202020204"/>
              </a:endParaRPr>
            </a:p>
            <a:p>
              <a:pPr marL="638029" lvl="1" indent="-162980" defTabSz="914377">
                <a:spcBef>
                  <a:spcPts val="816"/>
                </a:spcBef>
                <a:buClr>
                  <a:srgbClr val="000000"/>
                </a:buClr>
                <a:buSzPts val="100"/>
              </a:pPr>
              <a:endParaRPr sz="133" dirty="0">
                <a:solidFill>
                  <a:prstClr val="black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  <a:p>
              <a:pPr marL="638029" lvl="1" indent="-171446" defTabSz="914377">
                <a:spcBef>
                  <a:spcPts val="816"/>
                </a:spcBef>
                <a:buClr>
                  <a:srgbClr val="000000"/>
                </a:buClr>
                <a:buSzPts val="788"/>
                <a:buFont typeface="Noto Sans Symbols"/>
                <a:buChar char="▪"/>
              </a:pPr>
              <a:r>
                <a:rPr lang="fr-CA" sz="1051" dirty="0">
                  <a:solidFill>
                    <a:prstClr val="black"/>
                  </a:solidFill>
                  <a:latin typeface="Montserrat"/>
                  <a:ea typeface="Montserrat"/>
                  <a:cs typeface="Montserrat"/>
                  <a:sym typeface="Montserrat"/>
                </a:rPr>
                <a:t>Des difficultés généralisées à retrouver les documents engendrent une perte de temps et d’argent et une obligation à recréer les contenus;</a:t>
              </a:r>
              <a:endParaRPr sz="1051" strike="sngStrike" dirty="0">
                <a:solidFill>
                  <a:prstClr val="black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  <a:p>
              <a:pPr marL="638029" lvl="1" indent="-171446" defTabSz="914377">
                <a:spcBef>
                  <a:spcPts val="816"/>
                </a:spcBef>
                <a:buClr>
                  <a:srgbClr val="000000"/>
                </a:buClr>
                <a:buSzPts val="788"/>
                <a:buFont typeface="Noto Sans Symbols"/>
                <a:buChar char="▪"/>
              </a:pPr>
              <a:r>
                <a:rPr lang="fr-CA" sz="1051" dirty="0">
                  <a:solidFill>
                    <a:prstClr val="black"/>
                  </a:solidFill>
                  <a:latin typeface="Montserrat"/>
                  <a:ea typeface="Montserrat"/>
                  <a:cs typeface="Montserrat"/>
                  <a:sym typeface="Montserrat"/>
                </a:rPr>
                <a:t>Une nécessité à travailler en mode collaboratif sans dédoubler l’information; </a:t>
              </a:r>
              <a:endParaRPr dirty="0">
                <a:solidFill>
                  <a:prstClr val="black"/>
                </a:solidFill>
                <a:latin typeface="Arial" panose="020B0604020202020204"/>
              </a:endParaRPr>
            </a:p>
            <a:p>
              <a:pPr marL="638029" lvl="1" indent="-171446" defTabSz="914377">
                <a:spcBef>
                  <a:spcPts val="816"/>
                </a:spcBef>
                <a:buClr>
                  <a:srgbClr val="000000"/>
                </a:buClr>
                <a:buSzPts val="788"/>
                <a:buFont typeface="Noto Sans Symbols"/>
                <a:buChar char="▪"/>
              </a:pPr>
              <a:r>
                <a:rPr lang="fr-CA" sz="1051" dirty="0">
                  <a:solidFill>
                    <a:prstClr val="black"/>
                  </a:solidFill>
                  <a:latin typeface="Montserrat"/>
                  <a:ea typeface="Montserrat"/>
                  <a:cs typeface="Montserrat"/>
                  <a:sym typeface="Montserrat"/>
                </a:rPr>
                <a:t>Un besoin d’uniformiser les pratiques afin de mieux structurer et organiser l’information, faciliter les mouvements de personnel et s’adapter à la réalité de nouveaux modes de travail;</a:t>
              </a:r>
              <a:endParaRPr sz="1051" strike="sngStrike" dirty="0">
                <a:solidFill>
                  <a:prstClr val="black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  <a:p>
              <a:pPr marL="638029" lvl="1" indent="-171446" defTabSz="914377">
                <a:spcBef>
                  <a:spcPts val="816"/>
                </a:spcBef>
                <a:buClr>
                  <a:srgbClr val="000000"/>
                </a:buClr>
                <a:buSzPts val="788"/>
                <a:buFont typeface="Noto Sans Symbols"/>
                <a:buChar char="▪"/>
              </a:pPr>
              <a:r>
                <a:rPr lang="fr-CA" sz="1051" dirty="0">
                  <a:solidFill>
                    <a:prstClr val="black"/>
                  </a:solidFill>
                  <a:latin typeface="Montserrat"/>
                  <a:ea typeface="Montserrat"/>
                  <a:cs typeface="Montserrat"/>
                  <a:sym typeface="Montserrat"/>
                </a:rPr>
                <a:t>Une obligation à se conformer aux prescriptions légales liées à la conservation des documents et à la protection des renseignements personnels.</a:t>
              </a:r>
              <a:endParaRPr dirty="0">
                <a:solidFill>
                  <a:prstClr val="black"/>
                </a:solidFill>
                <a:latin typeface="Arial" panose="020B0604020202020204"/>
              </a:endParaRPr>
            </a:p>
            <a:p>
              <a:pPr marL="466583" lvl="1" defTabSz="914377">
                <a:spcBef>
                  <a:spcPts val="816"/>
                </a:spcBef>
              </a:pPr>
              <a:r>
                <a:rPr lang="fr-CA" sz="133" dirty="0">
                  <a:solidFill>
                    <a:prstClr val="black"/>
                  </a:solidFill>
                  <a:latin typeface="Montserrat"/>
                  <a:ea typeface="Montserrat"/>
                  <a:cs typeface="Montserrat"/>
                  <a:sym typeface="Montserrat"/>
                </a:rPr>
                <a:t>.</a:t>
              </a:r>
              <a:endParaRPr dirty="0">
                <a:solidFill>
                  <a:prstClr val="black"/>
                </a:solidFill>
                <a:latin typeface="Arial" panose="020B0604020202020204"/>
              </a:endParaRPr>
            </a:p>
            <a:p>
              <a:pPr algn="just" defTabSz="914377"/>
              <a:endParaRPr sz="1200" dirty="0">
                <a:solidFill>
                  <a:prstClr val="black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4" name="Groupe 3">
            <a:extLst>
              <a:ext uri="{FF2B5EF4-FFF2-40B4-BE49-F238E27FC236}">
                <a16:creationId xmlns:a16="http://schemas.microsoft.com/office/drawing/2014/main" id="{42066588-4EA0-3BD4-8B2E-DF8B426B87E9}"/>
              </a:ext>
            </a:extLst>
          </p:cNvPr>
          <p:cNvGrpSpPr/>
          <p:nvPr/>
        </p:nvGrpSpPr>
        <p:grpSpPr>
          <a:xfrm>
            <a:off x="-9503" y="4028347"/>
            <a:ext cx="12198449" cy="468468"/>
            <a:chOff x="-13132" y="3021080"/>
            <a:chExt cx="9148837" cy="351351"/>
          </a:xfrm>
        </p:grpSpPr>
        <p:sp>
          <p:nvSpPr>
            <p:cNvPr id="77" name="Google Shape;77;p4"/>
            <p:cNvSpPr/>
            <p:nvPr>
              <p:custDataLst>
                <p:tags r:id="rId11"/>
              </p:custDataLst>
            </p:nvPr>
          </p:nvSpPr>
          <p:spPr>
            <a:xfrm>
              <a:off x="-13132" y="3022420"/>
              <a:ext cx="4914224" cy="311786"/>
            </a:xfrm>
            <a:prstGeom prst="rect">
              <a:avLst/>
            </a:prstGeom>
            <a:solidFill>
              <a:srgbClr val="262626"/>
            </a:solidFill>
            <a:ln w="9525" cap="flat" cmpd="sng">
              <a:solidFill>
                <a:srgbClr val="26262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60933" rIns="121900" bIns="60933" anchor="ctr" anchorCtr="0">
              <a:noAutofit/>
            </a:bodyPr>
            <a:lstStyle/>
            <a:p>
              <a:pPr algn="ctr" defTabSz="914377"/>
              <a:r>
                <a:rPr lang="fr-CA" sz="2000" b="1" dirty="0">
                  <a:solidFill>
                    <a:srgbClr val="FFFFFF"/>
                  </a:solidFill>
                  <a:latin typeface="Montserrat"/>
                  <a:ea typeface="Montserrat"/>
                  <a:cs typeface="Montserrat"/>
                  <a:sym typeface="Montserrat"/>
                </a:rPr>
                <a:t> </a:t>
              </a:r>
              <a:r>
                <a:rPr lang="fr-CA" sz="1467" b="1" dirty="0">
                  <a:solidFill>
                    <a:srgbClr val="FFFFFF"/>
                  </a:solidFill>
                  <a:latin typeface="Montserrat"/>
                  <a:ea typeface="Montserrat"/>
                  <a:cs typeface="Montserrat"/>
                  <a:sym typeface="Montserrat"/>
                </a:rPr>
                <a:t>Un outil aligné à nos objectifs stratégiques</a:t>
              </a:r>
              <a:endParaRPr sz="1467" b="1" dirty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86" name="Google Shape;86;p4"/>
            <p:cNvSpPr/>
            <p:nvPr>
              <p:custDataLst>
                <p:tags r:id="rId12"/>
              </p:custDataLst>
            </p:nvPr>
          </p:nvSpPr>
          <p:spPr>
            <a:xfrm>
              <a:off x="4895618" y="3021080"/>
              <a:ext cx="4240087" cy="313126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 w="9525" cap="flat" cmpd="sng">
              <a:solidFill>
                <a:srgbClr val="26262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60933" rIns="121900" bIns="60933" anchor="ctr" anchorCtr="0">
              <a:noAutofit/>
            </a:bodyPr>
            <a:lstStyle/>
            <a:p>
              <a:pPr algn="ctr" defTabSz="914377"/>
              <a:r>
                <a:rPr lang="fr-CA" sz="2000" b="1" dirty="0">
                  <a:solidFill>
                    <a:srgbClr val="FFFFFF"/>
                  </a:solidFill>
                  <a:latin typeface="Montserrat"/>
                  <a:ea typeface="Montserrat"/>
                  <a:cs typeface="Montserrat"/>
                  <a:sym typeface="Montserrat"/>
                </a:rPr>
                <a:t> </a:t>
              </a:r>
              <a:r>
                <a:rPr lang="fr-CA" sz="1467" b="1" dirty="0">
                  <a:solidFill>
                    <a:srgbClr val="FFFFFF"/>
                  </a:solidFill>
                  <a:latin typeface="Montserrat"/>
                  <a:ea typeface="Montserrat"/>
                  <a:cs typeface="Montserrat"/>
                  <a:sym typeface="Montserrat"/>
                </a:rPr>
                <a:t>Générant des bénéfices</a:t>
              </a:r>
              <a:endParaRPr sz="2489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94" name="Google Shape;94;p4" descr="Flèches de chevron avec un remplissage uni"/>
            <p:cNvPicPr preferRelativeResize="0"/>
            <p:nvPr>
              <p:custDataLst>
                <p:tags r:id="rId13"/>
              </p:custDataLst>
            </p:nvPr>
          </p:nvPicPr>
          <p:blipFill rotWithShape="1">
            <a:blip r:embed="rId23">
              <a:alphaModFix/>
            </a:blip>
            <a:srcRect/>
            <a:stretch/>
          </p:blipFill>
          <p:spPr>
            <a:xfrm>
              <a:off x="4729642" y="3029531"/>
              <a:ext cx="342900" cy="34290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95" name="Google Shape;95;p4"/>
          <p:cNvGrpSpPr/>
          <p:nvPr>
            <p:custDataLst>
              <p:tags r:id="rId4"/>
            </p:custDataLst>
          </p:nvPr>
        </p:nvGrpSpPr>
        <p:grpSpPr>
          <a:xfrm>
            <a:off x="-17511" y="6219585"/>
            <a:ext cx="12420712" cy="637889"/>
            <a:chOff x="-12624" y="6228305"/>
            <a:chExt cx="12420712" cy="637889"/>
          </a:xfrm>
        </p:grpSpPr>
        <p:sp>
          <p:nvSpPr>
            <p:cNvPr id="96" name="Google Shape;96;p4"/>
            <p:cNvSpPr/>
            <p:nvPr/>
          </p:nvSpPr>
          <p:spPr>
            <a:xfrm>
              <a:off x="-12624" y="6228305"/>
              <a:ext cx="12213629" cy="637889"/>
            </a:xfrm>
            <a:prstGeom prst="rect">
              <a:avLst/>
            </a:prstGeom>
            <a:solidFill>
              <a:srgbClr val="262626"/>
            </a:solidFill>
            <a:ln w="25400" cap="flat" cmpd="sng">
              <a:solidFill>
                <a:srgbClr val="26262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60933" rIns="121900" bIns="60933" anchor="ctr" anchorCtr="0">
              <a:noAutofit/>
            </a:bodyPr>
            <a:lstStyle/>
            <a:p>
              <a:pPr algn="ctr" defTabSz="914377"/>
              <a:endParaRPr sz="1400">
                <a:solidFill>
                  <a:prstClr val="whit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7" name="Google Shape;97;p4"/>
            <p:cNvSpPr/>
            <p:nvPr/>
          </p:nvSpPr>
          <p:spPr>
            <a:xfrm>
              <a:off x="483267" y="6295425"/>
              <a:ext cx="938463" cy="523180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rgbClr val="E5373B"/>
            </a:solidFill>
            <a:ln w="25400" cap="flat" cmpd="sng">
              <a:solidFill>
                <a:srgbClr val="E5373B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60933" rIns="121900" bIns="60933" anchor="ctr" anchorCtr="0">
              <a:noAutofit/>
            </a:bodyPr>
            <a:lstStyle/>
            <a:p>
              <a:pPr algn="ctr" defTabSz="914377"/>
              <a:r>
                <a:rPr lang="fr-CA" sz="1200" b="1">
                  <a:solidFill>
                    <a:prstClr val="white"/>
                  </a:solidFill>
                  <a:latin typeface="Montserrat"/>
                  <a:ea typeface="Montserrat"/>
                  <a:cs typeface="Montserrat"/>
                  <a:sym typeface="Montserrat"/>
                </a:rPr>
                <a:t>2022</a:t>
              </a:r>
              <a:endParaRPr>
                <a:solidFill>
                  <a:prstClr val="black"/>
                </a:solidFill>
                <a:latin typeface="Arial" panose="020B0604020202020204"/>
              </a:endParaRPr>
            </a:p>
          </p:txBody>
        </p:sp>
        <p:sp>
          <p:nvSpPr>
            <p:cNvPr id="98" name="Google Shape;98;p4"/>
            <p:cNvSpPr/>
            <p:nvPr/>
          </p:nvSpPr>
          <p:spPr>
            <a:xfrm>
              <a:off x="1497107" y="6287294"/>
              <a:ext cx="938463" cy="523180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rgbClr val="E5373B"/>
            </a:solidFill>
            <a:ln w="25400" cap="flat" cmpd="sng">
              <a:solidFill>
                <a:srgbClr val="E5373B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60933" rIns="121900" bIns="60933" anchor="ctr" anchorCtr="0">
              <a:noAutofit/>
            </a:bodyPr>
            <a:lstStyle/>
            <a:p>
              <a:pPr algn="ctr" defTabSz="914377"/>
              <a:r>
                <a:rPr lang="fr-CA" sz="1200" b="1">
                  <a:solidFill>
                    <a:prstClr val="white"/>
                  </a:solidFill>
                  <a:latin typeface="Montserrat"/>
                  <a:ea typeface="Montserrat"/>
                  <a:cs typeface="Montserrat"/>
                  <a:sym typeface="Montserrat"/>
                </a:rPr>
                <a:t>2023</a:t>
              </a:r>
              <a:endParaRPr>
                <a:solidFill>
                  <a:prstClr val="black"/>
                </a:solidFill>
                <a:latin typeface="Arial" panose="020B0604020202020204"/>
              </a:endParaRPr>
            </a:p>
          </p:txBody>
        </p:sp>
        <p:sp>
          <p:nvSpPr>
            <p:cNvPr id="99" name="Google Shape;99;p4"/>
            <p:cNvSpPr/>
            <p:nvPr/>
          </p:nvSpPr>
          <p:spPr>
            <a:xfrm>
              <a:off x="2498541" y="6295425"/>
              <a:ext cx="938463" cy="523180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rgbClr val="E5373B"/>
            </a:solidFill>
            <a:ln w="25400" cap="flat" cmpd="sng">
              <a:solidFill>
                <a:srgbClr val="E5373B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60933" rIns="121900" bIns="60933" anchor="ctr" anchorCtr="0">
              <a:noAutofit/>
            </a:bodyPr>
            <a:lstStyle/>
            <a:p>
              <a:pPr algn="ctr" defTabSz="914377"/>
              <a:r>
                <a:rPr lang="fr-CA" sz="1200" b="1">
                  <a:solidFill>
                    <a:prstClr val="white"/>
                  </a:solidFill>
                  <a:latin typeface="Montserrat"/>
                  <a:ea typeface="Montserrat"/>
                  <a:cs typeface="Montserrat"/>
                  <a:sym typeface="Montserrat"/>
                </a:rPr>
                <a:t>2024</a:t>
              </a:r>
              <a:endParaRPr>
                <a:solidFill>
                  <a:prstClr val="black"/>
                </a:solidFill>
                <a:latin typeface="Arial" panose="020B0604020202020204"/>
              </a:endParaRPr>
            </a:p>
          </p:txBody>
        </p:sp>
        <p:sp>
          <p:nvSpPr>
            <p:cNvPr id="100" name="Google Shape;100;p4"/>
            <p:cNvSpPr txBox="1"/>
            <p:nvPr/>
          </p:nvSpPr>
          <p:spPr>
            <a:xfrm>
              <a:off x="3669592" y="6344544"/>
              <a:ext cx="8738496" cy="49238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60933" rIns="121900" bIns="60933" anchor="t" anchorCtr="0">
              <a:spAutoFit/>
            </a:bodyPr>
            <a:lstStyle/>
            <a:p>
              <a:pPr defTabSz="914377"/>
              <a:r>
                <a:rPr lang="fr-CA" sz="1200">
                  <a:solidFill>
                    <a:prstClr val="white"/>
                  </a:solidFill>
                  <a:latin typeface="Montserrat"/>
                  <a:ea typeface="Montserrat"/>
                  <a:cs typeface="Montserrat"/>
                  <a:sym typeface="Montserrat"/>
                </a:rPr>
                <a:t>Un plan d’accompagnement a été mis en place afin de permettre à chaque utilisateur de développer les connaissances nécessaires en continu.</a:t>
              </a:r>
              <a:endParaRPr>
                <a:solidFill>
                  <a:prstClr val="black"/>
                </a:solidFill>
                <a:latin typeface="Arial" panose="020B0604020202020204"/>
              </a:endParaRPr>
            </a:p>
          </p:txBody>
        </p:sp>
      </p:grpSp>
      <p:grpSp>
        <p:nvGrpSpPr>
          <p:cNvPr id="5" name="Groupe 4">
            <a:extLst>
              <a:ext uri="{FF2B5EF4-FFF2-40B4-BE49-F238E27FC236}">
                <a16:creationId xmlns:a16="http://schemas.microsoft.com/office/drawing/2014/main" id="{B3589483-7E82-F054-7DEE-D49F22218446}"/>
              </a:ext>
            </a:extLst>
          </p:cNvPr>
          <p:cNvGrpSpPr/>
          <p:nvPr/>
        </p:nvGrpSpPr>
        <p:grpSpPr>
          <a:xfrm>
            <a:off x="-210850" y="4575912"/>
            <a:ext cx="6578131" cy="1606909"/>
            <a:chOff x="-178347" y="3433807"/>
            <a:chExt cx="4933598" cy="1205182"/>
          </a:xfrm>
        </p:grpSpPr>
        <p:sp>
          <p:nvSpPr>
            <p:cNvPr id="82" name="Google Shape;82;p4"/>
            <p:cNvSpPr txBox="1"/>
            <p:nvPr>
              <p:custDataLst>
                <p:tags r:id="rId6"/>
              </p:custDataLst>
            </p:nvPr>
          </p:nvSpPr>
          <p:spPr>
            <a:xfrm>
              <a:off x="476575" y="3479366"/>
              <a:ext cx="2124140" cy="56549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60933" rIns="121900" bIns="60933" anchor="t" anchorCtr="0">
              <a:spAutoFit/>
            </a:bodyPr>
            <a:lstStyle/>
            <a:p>
              <a:pPr defTabSz="914377"/>
              <a:r>
                <a:rPr lang="fr-CA" sz="1000" b="1" dirty="0">
                  <a:solidFill>
                    <a:srgbClr val="E5373B"/>
                  </a:solidFill>
                  <a:latin typeface="Montserrat"/>
                  <a:ea typeface="Montserrat"/>
                  <a:cs typeface="Montserrat"/>
                  <a:sym typeface="Montserrat"/>
                </a:rPr>
                <a:t>Organiser le développement et appuyer la croissance de l’ÉTS</a:t>
              </a:r>
              <a:endParaRPr dirty="0">
                <a:solidFill>
                  <a:prstClr val="black"/>
                </a:solidFill>
                <a:latin typeface="Arial" panose="020B0604020202020204"/>
              </a:endParaRPr>
            </a:p>
            <a:p>
              <a:pPr defTabSz="914377"/>
              <a:endParaRPr sz="700" b="1" dirty="0">
                <a:solidFill>
                  <a:srgbClr val="E5373B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  <a:p>
              <a:pPr defTabSz="914377"/>
              <a:r>
                <a:rPr lang="fr-CA" sz="700" dirty="0">
                  <a:solidFill>
                    <a:srgbClr val="E5373B"/>
                  </a:solidFill>
                  <a:latin typeface="Montserrat"/>
                  <a:ea typeface="Montserrat"/>
                  <a:cs typeface="Montserrat"/>
                  <a:sym typeface="Montserrat"/>
                </a:rPr>
                <a:t>« Améliorer les plateformes numériques institutionnelles »</a:t>
              </a:r>
              <a:endParaRPr dirty="0">
                <a:solidFill>
                  <a:prstClr val="black"/>
                </a:solidFill>
                <a:latin typeface="Arial" panose="020B0604020202020204"/>
              </a:endParaRPr>
            </a:p>
          </p:txBody>
        </p:sp>
        <p:pic>
          <p:nvPicPr>
            <p:cNvPr id="83" name="Google Shape;83;p4" descr="Cercle avec flèche gauche contour"/>
            <p:cNvPicPr preferRelativeResize="0"/>
            <p:nvPr>
              <p:custDataLst>
                <p:tags r:id="rId7"/>
              </p:custDataLst>
            </p:nvPr>
          </p:nvPicPr>
          <p:blipFill rotWithShape="1">
            <a:blip r:embed="rId24">
              <a:alphaModFix/>
            </a:blip>
            <a:srcRect/>
            <a:stretch/>
          </p:blipFill>
          <p:spPr>
            <a:xfrm>
              <a:off x="156348" y="3434894"/>
              <a:ext cx="347389" cy="34738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4" name="Google Shape;84;p4" descr="Cercle avec flèche gauche contour"/>
            <p:cNvPicPr preferRelativeResize="0"/>
            <p:nvPr>
              <p:custDataLst>
                <p:tags r:id="rId8"/>
              </p:custDataLst>
            </p:nvPr>
          </p:nvPicPr>
          <p:blipFill rotWithShape="1">
            <a:blip r:embed="rId24">
              <a:alphaModFix/>
            </a:blip>
            <a:srcRect/>
            <a:stretch/>
          </p:blipFill>
          <p:spPr>
            <a:xfrm>
              <a:off x="2398458" y="3433807"/>
              <a:ext cx="345132" cy="345132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85" name="Google Shape;85;p4"/>
            <p:cNvSpPr txBox="1"/>
            <p:nvPr>
              <p:custDataLst>
                <p:tags r:id="rId9"/>
              </p:custDataLst>
            </p:nvPr>
          </p:nvSpPr>
          <p:spPr>
            <a:xfrm>
              <a:off x="2725375" y="3484988"/>
              <a:ext cx="1946942" cy="58858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60933" rIns="121900" bIns="60933" anchor="t" anchorCtr="0">
              <a:spAutoFit/>
            </a:bodyPr>
            <a:lstStyle/>
            <a:p>
              <a:pPr defTabSz="914377"/>
              <a:r>
                <a:rPr lang="fr-CA" sz="1000" b="1">
                  <a:solidFill>
                    <a:srgbClr val="E5373B"/>
                  </a:solidFill>
                  <a:latin typeface="Montserrat"/>
                  <a:ea typeface="Montserrat"/>
                  <a:cs typeface="Montserrat"/>
                  <a:sym typeface="Montserrat"/>
                </a:rPr>
                <a:t>Agir pour l’action climatique</a:t>
              </a:r>
              <a:endParaRPr>
                <a:solidFill>
                  <a:prstClr val="black"/>
                </a:solidFill>
                <a:latin typeface="Arial" panose="020B0604020202020204"/>
              </a:endParaRPr>
            </a:p>
            <a:p>
              <a:pPr defTabSz="914377"/>
              <a:endParaRPr sz="800" b="1">
                <a:solidFill>
                  <a:srgbClr val="E5373B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  <a:p>
              <a:pPr defTabSz="914377"/>
              <a:r>
                <a:rPr lang="fr-CA" sz="700">
                  <a:solidFill>
                    <a:srgbClr val="E5373B"/>
                  </a:solidFill>
                  <a:latin typeface="Montserrat"/>
                  <a:ea typeface="Montserrat"/>
                  <a:cs typeface="Montserrat"/>
                  <a:sym typeface="Montserrat"/>
                </a:rPr>
                <a:t>« Tendre vers la réduction des émissions de GES »</a:t>
              </a:r>
              <a:endParaRPr>
                <a:solidFill>
                  <a:prstClr val="black"/>
                </a:solidFill>
                <a:latin typeface="Arial" panose="020B0604020202020204"/>
              </a:endParaRPr>
            </a:p>
            <a:p>
              <a:pPr defTabSz="914377"/>
              <a:endParaRPr sz="400">
                <a:solidFill>
                  <a:srgbClr val="E5373B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  <a:p>
              <a:pPr defTabSz="914377"/>
              <a:r>
                <a:rPr lang="fr-CA" sz="700">
                  <a:solidFill>
                    <a:srgbClr val="E5373B"/>
                  </a:solidFill>
                  <a:latin typeface="Montserrat"/>
                  <a:ea typeface="Montserrat"/>
                  <a:cs typeface="Montserrat"/>
                  <a:sym typeface="Montserrat"/>
                </a:rPr>
                <a:t>« Mise en œuvre du plan d’action sur le développement durable »</a:t>
              </a:r>
              <a:endParaRPr>
                <a:solidFill>
                  <a:prstClr val="black"/>
                </a:solidFill>
                <a:latin typeface="Arial" panose="020B0604020202020204"/>
              </a:endParaRPr>
            </a:p>
          </p:txBody>
        </p:sp>
        <p:grpSp>
          <p:nvGrpSpPr>
            <p:cNvPr id="101" name="Google Shape;101;p4"/>
            <p:cNvGrpSpPr/>
            <p:nvPr>
              <p:custDataLst>
                <p:tags r:id="rId10"/>
              </p:custDataLst>
            </p:nvPr>
          </p:nvGrpSpPr>
          <p:grpSpPr>
            <a:xfrm>
              <a:off x="-178347" y="4037943"/>
              <a:ext cx="4933598" cy="601046"/>
              <a:chOff x="-112333" y="5149265"/>
              <a:chExt cx="6578131" cy="801392"/>
            </a:xfrm>
          </p:grpSpPr>
          <p:grpSp>
            <p:nvGrpSpPr>
              <p:cNvPr id="102" name="Google Shape;102;p4"/>
              <p:cNvGrpSpPr/>
              <p:nvPr/>
            </p:nvGrpSpPr>
            <p:grpSpPr>
              <a:xfrm>
                <a:off x="1315400" y="5242813"/>
                <a:ext cx="2709808" cy="707844"/>
                <a:chOff x="2638889" y="6068171"/>
                <a:chExt cx="2700868" cy="707844"/>
              </a:xfrm>
            </p:grpSpPr>
            <p:pic>
              <p:nvPicPr>
                <p:cNvPr id="103" name="Google Shape;103;p4"/>
                <p:cNvPicPr preferRelativeResize="0"/>
                <p:nvPr/>
              </p:nvPicPr>
              <p:blipFill rotWithShape="1">
                <a:blip r:embed="rId25">
                  <a:alphaModFix/>
                </a:blip>
                <a:srcRect l="67863" t="54028" r="4378" b="20835"/>
                <a:stretch/>
              </p:blipFill>
              <p:spPr>
                <a:xfrm>
                  <a:off x="2638889" y="6130264"/>
                  <a:ext cx="505925" cy="505924"/>
                </a:xfrm>
                <a:prstGeom prst="ellipse">
                  <a:avLst/>
                </a:prstGeom>
                <a:noFill/>
                <a:ln w="38100" cap="rnd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</p:pic>
            <p:sp>
              <p:nvSpPr>
                <p:cNvPr id="104" name="Google Shape;104;p4"/>
                <p:cNvSpPr txBox="1"/>
                <p:nvPr/>
              </p:nvSpPr>
              <p:spPr>
                <a:xfrm>
                  <a:off x="3193239" y="6068171"/>
                  <a:ext cx="2146518" cy="707844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00" tIns="45700" rIns="91400" bIns="45700" anchor="t" anchorCtr="0">
                  <a:spAutoFit/>
                </a:bodyPr>
                <a:lstStyle/>
                <a:p>
                  <a:pPr defTabSz="914377"/>
                  <a:r>
                    <a:rPr lang="fr-CA" sz="800" b="1">
                      <a:solidFill>
                        <a:prstClr val="black"/>
                      </a:solidFill>
                      <a:latin typeface="Montserrat"/>
                      <a:ea typeface="Montserrat"/>
                      <a:cs typeface="Montserrat"/>
                      <a:sym typeface="Montserrat"/>
                    </a:rPr>
                    <a:t>Secrétaire général et directeur exécutif de l’engagement organisationnel</a:t>
                  </a:r>
                  <a:endParaRPr>
                    <a:solidFill>
                      <a:prstClr val="black"/>
                    </a:solidFill>
                    <a:latin typeface="Arial" panose="020B0604020202020204"/>
                  </a:endParaRPr>
                </a:p>
                <a:p>
                  <a:pPr defTabSz="914377"/>
                  <a:r>
                    <a:rPr lang="fr-CA" sz="800" b="1">
                      <a:solidFill>
                        <a:prstClr val="black"/>
                      </a:solidFill>
                      <a:latin typeface="Montserrat"/>
                      <a:ea typeface="Montserrat"/>
                      <a:cs typeface="Montserrat"/>
                      <a:sym typeface="Montserrat"/>
                    </a:rPr>
                    <a:t>Promoteur du projet</a:t>
                  </a:r>
                  <a:endParaRPr>
                    <a:solidFill>
                      <a:prstClr val="black"/>
                    </a:solidFill>
                    <a:latin typeface="Arial" panose="020B0604020202020204"/>
                  </a:endParaRPr>
                </a:p>
                <a:p>
                  <a:pPr defTabSz="914377"/>
                  <a:r>
                    <a:rPr lang="fr-CA" sz="800">
                      <a:solidFill>
                        <a:prstClr val="black"/>
                      </a:solidFill>
                      <a:latin typeface="Montserrat"/>
                      <a:ea typeface="Montserrat"/>
                      <a:cs typeface="Montserrat"/>
                      <a:sym typeface="Montserrat"/>
                    </a:rPr>
                    <a:t>Cédrick Pautel</a:t>
                  </a:r>
                  <a:endParaRPr>
                    <a:solidFill>
                      <a:prstClr val="black"/>
                    </a:solidFill>
                    <a:latin typeface="Arial" panose="020B0604020202020204"/>
                  </a:endParaRPr>
                </a:p>
              </p:txBody>
            </p:sp>
          </p:grpSp>
          <p:sp>
            <p:nvSpPr>
              <p:cNvPr id="105" name="Google Shape;105;p4"/>
              <p:cNvSpPr txBox="1"/>
              <p:nvPr/>
            </p:nvSpPr>
            <p:spPr>
              <a:xfrm>
                <a:off x="-112333" y="5471613"/>
                <a:ext cx="1608209" cy="41571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00" tIns="45700" rIns="91400" bIns="45700" anchor="t" anchorCtr="0">
                <a:spAutoFit/>
              </a:bodyPr>
              <a:lstStyle/>
              <a:p>
                <a:pPr algn="ctr" defTabSz="914377"/>
                <a:r>
                  <a:rPr lang="fr-CA" sz="1051" b="1">
                    <a:solidFill>
                      <a:prstClr val="black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Un effort collaboratif</a:t>
                </a:r>
                <a:endParaRPr sz="1051" b="1">
                  <a:solidFill>
                    <a:prstClr val="black"/>
                  </a:solidFill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  <p:pic>
            <p:nvPicPr>
              <p:cNvPr id="106" name="Google Shape;106;p4"/>
              <p:cNvPicPr preferRelativeResize="0"/>
              <p:nvPr/>
            </p:nvPicPr>
            <p:blipFill rotWithShape="1">
              <a:blip r:embed="rId25">
                <a:alphaModFix/>
              </a:blip>
              <a:srcRect r="66801" b="68918"/>
              <a:stretch/>
            </p:blipFill>
            <p:spPr>
              <a:xfrm>
                <a:off x="3729750" y="5303031"/>
                <a:ext cx="507600" cy="507599"/>
              </a:xfrm>
              <a:prstGeom prst="ellipse">
                <a:avLst/>
              </a:prstGeom>
              <a:noFill/>
              <a:ln w="38100" cap="rnd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</p:pic>
          <p:sp>
            <p:nvSpPr>
              <p:cNvPr id="107" name="Google Shape;107;p4"/>
              <p:cNvSpPr txBox="1"/>
              <p:nvPr/>
            </p:nvSpPr>
            <p:spPr>
              <a:xfrm>
                <a:off x="4275929" y="5273357"/>
                <a:ext cx="2189869" cy="58473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00" tIns="45700" rIns="91400" bIns="45700" anchor="t" anchorCtr="0">
                <a:spAutoFit/>
              </a:bodyPr>
              <a:lstStyle/>
              <a:p>
                <a:pPr defTabSz="914377"/>
                <a:r>
                  <a:rPr lang="fr-CA" sz="800" b="1">
                    <a:solidFill>
                      <a:prstClr val="black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Directeur exécutif</a:t>
                </a:r>
                <a:endParaRPr>
                  <a:solidFill>
                    <a:prstClr val="black"/>
                  </a:solidFill>
                  <a:latin typeface="Arial" panose="020B0604020202020204"/>
                </a:endParaRPr>
              </a:p>
              <a:p>
                <a:pPr defTabSz="914377"/>
                <a:r>
                  <a:rPr lang="fr-CA" sz="800" b="1">
                    <a:solidFill>
                      <a:prstClr val="black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du développement stratégique et des ressources</a:t>
                </a:r>
                <a:endParaRPr>
                  <a:solidFill>
                    <a:prstClr val="black"/>
                  </a:solidFill>
                  <a:latin typeface="Arial" panose="020B0604020202020204"/>
                </a:endParaRPr>
              </a:p>
              <a:p>
                <a:pPr defTabSz="914377"/>
                <a:r>
                  <a:rPr lang="fr-CA" sz="800">
                    <a:solidFill>
                      <a:prstClr val="black"/>
                    </a:solidFill>
                    <a:latin typeface="Montserrat"/>
                    <a:ea typeface="Montserrat"/>
                    <a:cs typeface="Montserrat"/>
                    <a:sym typeface="Montserrat"/>
                  </a:rPr>
                  <a:t>Jean Belzile</a:t>
                </a:r>
                <a:endParaRPr>
                  <a:solidFill>
                    <a:prstClr val="black"/>
                  </a:solidFill>
                  <a:latin typeface="Arial" panose="020B0604020202020204"/>
                </a:endParaRPr>
              </a:p>
            </p:txBody>
          </p:sp>
          <p:pic>
            <p:nvPicPr>
              <p:cNvPr id="108" name="Google Shape;108;p4" descr="Poignée de main avec un remplissage uni"/>
              <p:cNvPicPr preferRelativeResize="0"/>
              <p:nvPr/>
            </p:nvPicPr>
            <p:blipFill rotWithShape="1">
              <a:blip r:embed="rId26">
                <a:alphaModFix/>
              </a:blip>
              <a:srcRect/>
              <a:stretch/>
            </p:blipFill>
            <p:spPr>
              <a:xfrm>
                <a:off x="448536" y="5149265"/>
                <a:ext cx="457200" cy="457200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</p:grpSp>
      <p:pic>
        <p:nvPicPr>
          <p:cNvPr id="109" name="Google Shape;109;p4"/>
          <p:cNvPicPr preferRelativeResize="0"/>
          <p:nvPr>
            <p:custDataLst>
              <p:tags r:id="rId5"/>
            </p:custDataLst>
          </p:nvPr>
        </p:nvPicPr>
        <p:blipFill rotWithShape="1">
          <a:blip r:embed="rId27">
            <a:alphaModFix/>
          </a:blip>
          <a:srcRect/>
          <a:stretch/>
        </p:blipFill>
        <p:spPr>
          <a:xfrm>
            <a:off x="11006785" y="122747"/>
            <a:ext cx="1070915" cy="98542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9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7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3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4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5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8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0"/>
</p:tagLst>
</file>

<file path=ppt/theme/theme1.xml><?xml version="1.0" encoding="utf-8"?>
<a:theme xmlns:a="http://schemas.openxmlformats.org/drawingml/2006/main" name="Office Them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341</Words>
  <Application>Microsoft Office PowerPoint</Application>
  <PresentationFormat>Grand écran</PresentationFormat>
  <Paragraphs>46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Arial</vt:lpstr>
      <vt:lpstr>Calibri</vt:lpstr>
      <vt:lpstr>Montserrat</vt:lpstr>
      <vt:lpstr>Noto Sans Symbols</vt:lpstr>
      <vt:lpstr>Roboto</vt:lpstr>
      <vt:lpstr>Office Theme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Théoret, Catherine</dc:creator>
  <cp:lastModifiedBy>Renck, Émilie</cp:lastModifiedBy>
  <cp:revision>1</cp:revision>
  <dcterms:created xsi:type="dcterms:W3CDTF">2023-10-16T14:56:22Z</dcterms:created>
  <dcterms:modified xsi:type="dcterms:W3CDTF">2023-10-19T15:28:33Z</dcterms:modified>
</cp:coreProperties>
</file>