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312" r:id="rId2"/>
    <p:sldId id="298" r:id="rId3"/>
    <p:sldId id="311" r:id="rId4"/>
    <p:sldId id="309" r:id="rId5"/>
    <p:sldId id="313" r:id="rId6"/>
    <p:sldId id="318" r:id="rId7"/>
    <p:sldId id="319" r:id="rId8"/>
    <p:sldId id="321" r:id="rId9"/>
    <p:sldId id="314" r:id="rId10"/>
    <p:sldId id="315" r:id="rId11"/>
    <p:sldId id="320" r:id="rId12"/>
    <p:sldId id="304" r:id="rId13"/>
    <p:sldId id="297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unier, Olivier" initials="M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3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8" autoAdjust="0"/>
    <p:restoredTop sz="95187" autoAdjust="0"/>
  </p:normalViewPr>
  <p:slideViewPr>
    <p:cSldViewPr snapToGrid="0">
      <p:cViewPr varScale="1">
        <p:scale>
          <a:sx n="143" d="100"/>
          <a:sy n="143" d="100"/>
        </p:scale>
        <p:origin x="40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1B33D-90D9-AA4A-A8D3-CED77908079E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9F504-9DB0-364E-B88A-275AA8870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499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E9BDB-A929-F94D-A384-F002A671A916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91876-06B7-6F48-BD71-260433EFC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05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91876-06B7-6F48-BD71-260433EFC5A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23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91876-06B7-6F48-BD71-260433EFC5A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01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91876-06B7-6F48-BD71-260433EFC5A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918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91876-06B7-6F48-BD71-260433EFC5A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80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91876-06B7-6F48-BD71-260433EFC5A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644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91876-06B7-6F48-BD71-260433EFC5A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80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91876-06B7-6F48-BD71-260433EFC5A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51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91876-06B7-6F48-BD71-260433EFC5A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07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A41C6-3126-4CF9-9B49-18EA6AFE9C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49584" y="255814"/>
            <a:ext cx="2068286" cy="4887686"/>
          </a:xfrm>
          <a:custGeom>
            <a:avLst/>
            <a:gdLst>
              <a:gd name="connsiteX0" fmla="*/ 2757713 w 2757714"/>
              <a:gd name="connsiteY0" fmla="*/ 0 h 6516914"/>
              <a:gd name="connsiteX1" fmla="*/ 2757713 w 2757714"/>
              <a:gd name="connsiteY1" fmla="*/ 928914 h 6516914"/>
              <a:gd name="connsiteX2" fmla="*/ 2757714 w 2757714"/>
              <a:gd name="connsiteY2" fmla="*/ 928914 h 6516914"/>
              <a:gd name="connsiteX3" fmla="*/ 2757714 w 2757714"/>
              <a:gd name="connsiteY3" fmla="*/ 6516914 h 6516914"/>
              <a:gd name="connsiteX4" fmla="*/ 1 w 2757714"/>
              <a:gd name="connsiteY4" fmla="*/ 6516914 h 6516914"/>
              <a:gd name="connsiteX5" fmla="*/ 1 w 2757714"/>
              <a:gd name="connsiteY5" fmla="*/ 928914 h 6516914"/>
              <a:gd name="connsiteX6" fmla="*/ 0 w 2757714"/>
              <a:gd name="connsiteY6" fmla="*/ 928914 h 651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7714" h="6516914">
                <a:moveTo>
                  <a:pt x="2757713" y="0"/>
                </a:moveTo>
                <a:lnTo>
                  <a:pt x="2757713" y="928914"/>
                </a:lnTo>
                <a:lnTo>
                  <a:pt x="2757714" y="928914"/>
                </a:lnTo>
                <a:lnTo>
                  <a:pt x="2757714" y="6516914"/>
                </a:lnTo>
                <a:lnTo>
                  <a:pt x="1" y="6516914"/>
                </a:lnTo>
                <a:lnTo>
                  <a:pt x="1" y="928914"/>
                </a:lnTo>
                <a:lnTo>
                  <a:pt x="0" y="928914"/>
                </a:lnTo>
                <a:close/>
              </a:path>
            </a:pathLst>
          </a:custGeom>
          <a:solidFill>
            <a:schemeClr val="bg2"/>
          </a:solidFill>
        </p:spPr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F00124F-F55B-4541-BF9A-EE45C18F1B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75714" y="0"/>
            <a:ext cx="2068286" cy="4887686"/>
          </a:xfrm>
          <a:custGeom>
            <a:avLst/>
            <a:gdLst>
              <a:gd name="connsiteX0" fmla="*/ 0 w 2757714"/>
              <a:gd name="connsiteY0" fmla="*/ 0 h 6516914"/>
              <a:gd name="connsiteX1" fmla="*/ 2757713 w 2757714"/>
              <a:gd name="connsiteY1" fmla="*/ 0 h 6516914"/>
              <a:gd name="connsiteX2" fmla="*/ 2757713 w 2757714"/>
              <a:gd name="connsiteY2" fmla="*/ 5588000 h 6516914"/>
              <a:gd name="connsiteX3" fmla="*/ 2757714 w 2757714"/>
              <a:gd name="connsiteY3" fmla="*/ 5588000 h 6516914"/>
              <a:gd name="connsiteX4" fmla="*/ 1 w 2757714"/>
              <a:gd name="connsiteY4" fmla="*/ 6516914 h 6516914"/>
              <a:gd name="connsiteX5" fmla="*/ 1 w 2757714"/>
              <a:gd name="connsiteY5" fmla="*/ 5588000 h 6516914"/>
              <a:gd name="connsiteX6" fmla="*/ 0 w 2757714"/>
              <a:gd name="connsiteY6" fmla="*/ 5588000 h 651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7714" h="6516914">
                <a:moveTo>
                  <a:pt x="0" y="0"/>
                </a:moveTo>
                <a:lnTo>
                  <a:pt x="2757713" y="0"/>
                </a:lnTo>
                <a:lnTo>
                  <a:pt x="2757713" y="5588000"/>
                </a:lnTo>
                <a:lnTo>
                  <a:pt x="2757714" y="5588000"/>
                </a:lnTo>
                <a:lnTo>
                  <a:pt x="1" y="6516914"/>
                </a:lnTo>
                <a:lnTo>
                  <a:pt x="1" y="5588000"/>
                </a:lnTo>
                <a:lnTo>
                  <a:pt x="0" y="5588000"/>
                </a:lnTo>
                <a:close/>
              </a:path>
            </a:pathLst>
          </a:custGeom>
          <a:solidFill>
            <a:schemeClr val="bg2"/>
          </a:solidFill>
        </p:spPr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29841" y="828845"/>
            <a:ext cx="3708243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28995"/>
            <a:ext cx="3708243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180162" y="4867120"/>
            <a:ext cx="19858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308F20AD-4602-0C4A-8FC8-231874596421}" type="slidenum">
              <a:rPr lang="fr-FR" sz="700" smtClean="0"/>
              <a:pPr algn="l"/>
              <a:t>‹N°›</a:t>
            </a:fld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127823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374F47-A7AF-454F-9F7D-3A05B90B13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3263" y="0"/>
            <a:ext cx="7376337" cy="51435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180162" y="4867120"/>
            <a:ext cx="19858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308F20AD-4602-0C4A-8FC8-231874596421}" type="slidenum">
              <a:rPr lang="fr-FR" sz="700" smtClean="0"/>
              <a:pPr algn="l"/>
              <a:t>‹N°›</a:t>
            </a:fld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1663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082E5BBF-28E0-41A0-8FA7-2C3DADC0E1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88319" y="0"/>
            <a:ext cx="3430665" cy="5143500"/>
          </a:xfrm>
          <a:prstGeom prst="rect">
            <a:avLst/>
          </a:prstGeom>
          <a:solidFill>
            <a:schemeClr val="bg2"/>
          </a:solidFill>
        </p:spPr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39690" y="342900"/>
            <a:ext cx="4290376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39690" y="1543050"/>
            <a:ext cx="4290376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180162" y="4867120"/>
            <a:ext cx="19858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308F20AD-4602-0C4A-8FC8-231874596421}" type="slidenum">
              <a:rPr lang="fr-FR" sz="700" smtClean="0"/>
              <a:pPr algn="l"/>
              <a:t>‹N°›</a:t>
            </a:fld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42078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374F47-A7AF-454F-9F7D-3A05B90B13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180162" y="4867120"/>
            <a:ext cx="19858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308F20AD-4602-0C4A-8FC8-231874596421}" type="slidenum">
              <a:rPr lang="fr-FR" sz="700" smtClean="0"/>
              <a:pPr algn="l"/>
              <a:t>‹N°›</a:t>
            </a:fld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61999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D06D6F7-D8C8-4C7E-81F5-C672B6DD31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113315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id-ID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677688" y="3113315"/>
            <a:ext cx="4290376" cy="467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687" y="3714155"/>
            <a:ext cx="7392425" cy="1277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180162" y="4867120"/>
            <a:ext cx="19858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308F20AD-4602-0C4A-8FC8-231874596421}" type="slidenum">
              <a:rPr lang="fr-FR" sz="700" smtClean="0"/>
              <a:pPr algn="l"/>
              <a:t>‹N°›</a:t>
            </a:fld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74513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D064D54B-A500-4797-9F68-487354A3EE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71751"/>
            <a:ext cx="9144000" cy="2571749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id-ID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77688" y="413382"/>
            <a:ext cx="4290376" cy="467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687" y="1014222"/>
            <a:ext cx="7392425" cy="1277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180162" y="4867120"/>
            <a:ext cx="19858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308F20AD-4602-0C4A-8FC8-231874596421}" type="slidenum">
              <a:rPr lang="fr-FR" sz="700" smtClean="0"/>
              <a:pPr algn="l"/>
              <a:t>‹N°›</a:t>
            </a:fld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387479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8">
            <a:extLst>
              <a:ext uri="{FF2B5EF4-FFF2-40B4-BE49-F238E27FC236}">
                <a16:creationId xmlns:a16="http://schemas.microsoft.com/office/drawing/2014/main" id="{1CEAAC87-6EF1-442D-8A35-A3167CF9C0A4}"/>
              </a:ext>
            </a:extLst>
          </p:cNvPr>
          <p:cNvSpPr/>
          <p:nvPr userDrawn="1"/>
        </p:nvSpPr>
        <p:spPr>
          <a:xfrm flipV="1">
            <a:off x="79872" y="4677434"/>
            <a:ext cx="414173" cy="381900"/>
          </a:xfrm>
          <a:prstGeom prst="halfFrame">
            <a:avLst>
              <a:gd name="adj1" fmla="val 12280"/>
              <a:gd name="adj2" fmla="val 12280"/>
            </a:avLst>
          </a:prstGeom>
          <a:solidFill>
            <a:srgbClr val="DD3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chemeClr val="tx1"/>
              </a:solidFill>
            </a:endParaRPr>
          </a:p>
        </p:txBody>
      </p:sp>
      <p:sp>
        <p:nvSpPr>
          <p:cNvPr id="8" name="Half Frame 12">
            <a:extLst>
              <a:ext uri="{FF2B5EF4-FFF2-40B4-BE49-F238E27FC236}">
                <a16:creationId xmlns:a16="http://schemas.microsoft.com/office/drawing/2014/main" id="{A92E8D4D-D9E9-4B8E-A74C-6A0DF11C4D0F}"/>
              </a:ext>
            </a:extLst>
          </p:cNvPr>
          <p:cNvSpPr/>
          <p:nvPr userDrawn="1"/>
        </p:nvSpPr>
        <p:spPr>
          <a:xfrm rot="10800000" flipV="1">
            <a:off x="8646842" y="80098"/>
            <a:ext cx="414173" cy="381900"/>
          </a:xfrm>
          <a:prstGeom prst="halfFrame">
            <a:avLst>
              <a:gd name="adj1" fmla="val 12280"/>
              <a:gd name="adj2" fmla="val 12280"/>
            </a:avLst>
          </a:prstGeom>
          <a:solidFill>
            <a:srgbClr val="DD3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6478" y="4549514"/>
            <a:ext cx="508587" cy="5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6" r:id="rId2"/>
    <p:sldLayoutId id="2147483688" r:id="rId3"/>
    <p:sldLayoutId id="2147483692" r:id="rId4"/>
    <p:sldLayoutId id="2147483659" r:id="rId5"/>
    <p:sldLayoutId id="2147483667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hyperlink" Target="https://www.m-files.com/fr" TargetMode="External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archives@etsmtl.ca" TargetMode="External"/><Relationship Id="rId3" Type="http://schemas.openxmlformats.org/officeDocument/2006/relationships/tags" Target="../tags/tag25.xml"/><Relationship Id="rId7" Type="http://schemas.openxmlformats.org/officeDocument/2006/relationships/image" Target="../media/image14.tiff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hyperlink" Target="https://www.etsmtl.ca/intranet/archives/bgda" TargetMode="Externa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8.xml"/><Relationship Id="rId7" Type="http://schemas.openxmlformats.org/officeDocument/2006/relationships/image" Target="../media/image1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0.xml"/><Relationship Id="rId10" Type="http://schemas.openxmlformats.org/officeDocument/2006/relationships/image" Target="../media/image18.png"/><Relationship Id="rId4" Type="http://schemas.openxmlformats.org/officeDocument/2006/relationships/tags" Target="../tags/tag29.xml"/><Relationship Id="rId9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tags" Target="../tags/tag11.xml"/><Relationship Id="rId7" Type="http://schemas.openxmlformats.org/officeDocument/2006/relationships/image" Target="../media/image5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hyperlink" Target="https://www.etsmtl.ca/docs/ets/gouvernance/secretariat-general/cadre-reglementaire/documents/reglements-relatifs-gestion-documents-archives" TargetMode="Externa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gate.com/fr/fr/do-more/organizing-your-digital-files-master-d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illinoislibrary/11072320494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  2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ight Triangle 16">
            <a:extLst>
              <a:ext uri="{FF2B5EF4-FFF2-40B4-BE49-F238E27FC236}">
                <a16:creationId xmlns:a16="http://schemas.microsoft.com/office/drawing/2014/main" id="{596CE106-692E-4740-89F3-B455203ACF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3543748" y="2322576"/>
            <a:ext cx="5600252" cy="2820924"/>
          </a:xfrm>
          <a:prstGeom prst="rtTriangl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1"/>
          <p:cNvSpPr/>
          <p:nvPr>
            <p:custDataLst>
              <p:tags r:id="rId2"/>
            </p:custDataLst>
          </p:nvPr>
        </p:nvSpPr>
        <p:spPr>
          <a:xfrm>
            <a:off x="0" y="282891"/>
            <a:ext cx="5860316" cy="5143500"/>
          </a:xfrm>
          <a:custGeom>
            <a:avLst/>
            <a:gdLst>
              <a:gd name="connsiteX0" fmla="*/ 0 w 7813755"/>
              <a:gd name="connsiteY0" fmla="*/ 0 h 6858000"/>
              <a:gd name="connsiteX1" fmla="*/ 7813755 w 7813755"/>
              <a:gd name="connsiteY1" fmla="*/ 0 h 6858000"/>
              <a:gd name="connsiteX2" fmla="*/ 7813755 w 7813755"/>
              <a:gd name="connsiteY2" fmla="*/ 6858000 h 6858000"/>
              <a:gd name="connsiteX3" fmla="*/ 0 w 7813755"/>
              <a:gd name="connsiteY3" fmla="*/ 6858000 h 6858000"/>
              <a:gd name="connsiteX4" fmla="*/ 0 w 7813755"/>
              <a:gd name="connsiteY4" fmla="*/ 0 h 6858000"/>
              <a:gd name="connsiteX0" fmla="*/ 0 w 7813755"/>
              <a:gd name="connsiteY0" fmla="*/ 0 h 6858000"/>
              <a:gd name="connsiteX1" fmla="*/ 765255 w 7813755"/>
              <a:gd name="connsiteY1" fmla="*/ 12700 h 6858000"/>
              <a:gd name="connsiteX2" fmla="*/ 7813755 w 7813755"/>
              <a:gd name="connsiteY2" fmla="*/ 6858000 h 6858000"/>
              <a:gd name="connsiteX3" fmla="*/ 0 w 7813755"/>
              <a:gd name="connsiteY3" fmla="*/ 6858000 h 6858000"/>
              <a:gd name="connsiteX4" fmla="*/ 0 w 7813755"/>
              <a:gd name="connsiteY4" fmla="*/ 0 h 6858000"/>
              <a:gd name="connsiteX0" fmla="*/ 0 w 7813755"/>
              <a:gd name="connsiteY0" fmla="*/ 0 h 6858000"/>
              <a:gd name="connsiteX1" fmla="*/ 973535 w 7813755"/>
              <a:gd name="connsiteY1" fmla="*/ 7620 h 6858000"/>
              <a:gd name="connsiteX2" fmla="*/ 7813755 w 7813755"/>
              <a:gd name="connsiteY2" fmla="*/ 6858000 h 6858000"/>
              <a:gd name="connsiteX3" fmla="*/ 0 w 7813755"/>
              <a:gd name="connsiteY3" fmla="*/ 6858000 h 6858000"/>
              <a:gd name="connsiteX4" fmla="*/ 0 w 781375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3755" h="6858000">
                <a:moveTo>
                  <a:pt x="0" y="0"/>
                </a:moveTo>
                <a:lnTo>
                  <a:pt x="973535" y="7620"/>
                </a:lnTo>
                <a:lnTo>
                  <a:pt x="781375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D3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176" y="3834519"/>
            <a:ext cx="2046956" cy="1343550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9106" y="2254565"/>
            <a:ext cx="3165536" cy="322474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/>
              <a:t>Présentation du BGDA – Bureau de la gestion des documents et des archives</a:t>
            </a:r>
          </a:p>
          <a:p>
            <a:r>
              <a:rPr lang="fr-FR" sz="1600" b="1" dirty="0"/>
              <a:t>2023-10</a:t>
            </a:r>
          </a:p>
          <a:p>
            <a:endParaRPr lang="fr-FR" sz="2400" b="1" dirty="0"/>
          </a:p>
          <a:p>
            <a:endParaRPr lang="fr-FR" sz="2400" b="1" dirty="0"/>
          </a:p>
        </p:txBody>
      </p:sp>
      <p:sp>
        <p:nvSpPr>
          <p:cNvPr id="12" name="Espace réservé du texte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89106" y="3454717"/>
            <a:ext cx="3165536" cy="15390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06042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39690" y="1587500"/>
            <a:ext cx="4290376" cy="1200150"/>
          </a:xfrm>
        </p:spPr>
        <p:txBody>
          <a:bodyPr/>
          <a:lstStyle/>
          <a:p>
            <a:br>
              <a:rPr lang="fr-CA" sz="3200" b="1" dirty="0"/>
            </a:br>
            <a:br>
              <a:rPr lang="fr-CA" sz="3200" b="1" dirty="0"/>
            </a:br>
            <a:r>
              <a:rPr lang="fr-CA" sz="3200" b="1" dirty="0"/>
              <a:t>Le BGDA pour vous</a:t>
            </a:r>
            <a:br>
              <a:rPr lang="fr-CA" sz="3200" b="1" dirty="0"/>
            </a:br>
            <a:br>
              <a:rPr lang="fr-CA" sz="3200" b="1" dirty="0"/>
            </a:br>
            <a:br>
              <a:rPr lang="fr-CA" sz="3200" b="1" dirty="0"/>
            </a:br>
            <a:br>
              <a:rPr lang="fr-CA" sz="3200" b="1" dirty="0"/>
            </a:br>
            <a:endParaRPr lang="fr-CA" b="1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281437" y="1349316"/>
            <a:ext cx="4448629" cy="28766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Assurer un rôle-conseil auprès du personnel administratif :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fr-CA" dirty="0"/>
              <a:t>Organisation des dossiers et des répertoires communs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fr-CA" dirty="0"/>
              <a:t>Évaluation de la valeur des documents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fr-CA" dirty="0"/>
              <a:t>Formation du personnel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Promouvoir la destruction sécuritaire des documents papier : bacs confidentiels (en collaboration avec le SGAI)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Effectuer des recherches documentaires :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fr-CA" dirty="0"/>
              <a:t>Dans les instances de l’ÉTS et les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Constituer un corpus documentaire significatif pour l’unité et pour l’ÉTS  : création, évolution, activités, etc.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Proposer diverses expositions, </a:t>
            </a:r>
            <a:r>
              <a:rPr lang="fr-CA" dirty="0" err="1"/>
              <a:t>etc</a:t>
            </a:r>
            <a:r>
              <a:rPr lang="fr-CA" dirty="0"/>
              <a:t>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10" name="Rectangle 9"/>
          <p:cNvSpPr/>
          <p:nvPr/>
        </p:nvSpPr>
        <p:spPr>
          <a:xfrm>
            <a:off x="0" y="1116286"/>
            <a:ext cx="139199" cy="1207814"/>
          </a:xfrm>
          <a:prstGeom prst="rect">
            <a:avLst/>
          </a:prstGeom>
          <a:solidFill>
            <a:srgbClr val="DD3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0FAE15-7BD8-4BF9-8768-5A81BC46E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858" y="1409700"/>
            <a:ext cx="3485061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7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39690" y="1587500"/>
            <a:ext cx="4290376" cy="1200150"/>
          </a:xfrm>
        </p:spPr>
        <p:txBody>
          <a:bodyPr/>
          <a:lstStyle/>
          <a:p>
            <a:br>
              <a:rPr lang="fr-CA" sz="3200" b="1" dirty="0"/>
            </a:br>
            <a:br>
              <a:rPr lang="fr-CA" sz="3200" b="1" dirty="0"/>
            </a:br>
            <a:r>
              <a:rPr lang="fr-CA" sz="3200" b="1" i="1" dirty="0">
                <a:solidFill>
                  <a:schemeClr val="accent1"/>
                </a:solidFill>
              </a:rPr>
              <a:t>M-Files !</a:t>
            </a:r>
            <a:br>
              <a:rPr lang="fr-CA" sz="3200" b="1" dirty="0"/>
            </a:br>
            <a:br>
              <a:rPr lang="fr-CA" sz="3200" b="1" dirty="0"/>
            </a:br>
            <a:br>
              <a:rPr lang="fr-CA" sz="3200" b="1" dirty="0"/>
            </a:br>
            <a:br>
              <a:rPr lang="fr-CA" sz="3200" b="1" dirty="0"/>
            </a:br>
            <a:endParaRPr lang="fr-CA" b="1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281437" y="1349315"/>
            <a:ext cx="4767641" cy="3315449"/>
          </a:xfrm>
        </p:spPr>
        <p:txBody>
          <a:bodyPr/>
          <a:lstStyle/>
          <a:p>
            <a:pPr algn="ctr" fontAlgn="base"/>
            <a:r>
              <a:rPr lang="fr-CA" dirty="0"/>
              <a:t>Le </a:t>
            </a:r>
            <a:r>
              <a:rPr lang="fr-CA" dirty="0">
                <a:solidFill>
                  <a:schemeClr val="accent1"/>
                </a:solidFill>
              </a:rPr>
              <a:t>projet M </a:t>
            </a:r>
            <a:r>
              <a:rPr lang="fr-CA" dirty="0"/>
              <a:t>vise à déployer le logiciel de gestion intelligente de l’information </a:t>
            </a:r>
            <a:r>
              <a:rPr lang="fr-CA" u="sng" dirty="0">
                <a:hlinkClick r:id="rId5"/>
              </a:rPr>
              <a:t>M-Files</a:t>
            </a:r>
            <a:r>
              <a:rPr lang="fr-CA" dirty="0"/>
              <a:t> auprès des unités administratives de l’ÉTS.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CA" dirty="0"/>
              <a:t>M-Files permet :</a:t>
            </a:r>
          </a:p>
          <a:p>
            <a:pPr marL="628650" lvl="1" indent="-285750" fontAlgn="base">
              <a:buFont typeface="Arial" panose="020B0604020202020204" pitchFamily="34" charset="0"/>
              <a:buChar char="•"/>
            </a:pPr>
            <a:r>
              <a:rPr lang="fr-CA" dirty="0"/>
              <a:t>d’être </a:t>
            </a:r>
            <a:r>
              <a:rPr lang="fr-CA" b="1" dirty="0"/>
              <a:t>mobile</a:t>
            </a:r>
            <a:r>
              <a:rPr lang="fr-CA" dirty="0"/>
              <a:t>;</a:t>
            </a:r>
          </a:p>
          <a:p>
            <a:pPr marL="628650" lvl="1" indent="-285750" fontAlgn="base">
              <a:buFont typeface="Arial" panose="020B0604020202020204" pitchFamily="34" charset="0"/>
              <a:buChar char="•"/>
            </a:pPr>
            <a:r>
              <a:rPr lang="fr-CA" dirty="0"/>
              <a:t>de travailler en mode </a:t>
            </a:r>
            <a:r>
              <a:rPr lang="fr-CA" b="1" dirty="0"/>
              <a:t>collaboratif </a:t>
            </a:r>
            <a:r>
              <a:rPr lang="fr-CA" dirty="0"/>
              <a:t>(interne);</a:t>
            </a:r>
          </a:p>
          <a:p>
            <a:pPr marL="628650" lvl="1" indent="-285750" fontAlgn="base">
              <a:buFont typeface="Arial" panose="020B0604020202020204" pitchFamily="34" charset="0"/>
              <a:buChar char="•"/>
            </a:pPr>
            <a:r>
              <a:rPr lang="fr-CA" dirty="0"/>
              <a:t>de </a:t>
            </a:r>
            <a:r>
              <a:rPr lang="fr-CA" b="1" dirty="0"/>
              <a:t>se connecte</a:t>
            </a:r>
            <a:r>
              <a:rPr lang="fr-CA" dirty="0"/>
              <a:t>r aux systèmes existants;</a:t>
            </a:r>
          </a:p>
          <a:p>
            <a:pPr marL="628650" lvl="1" indent="-285750" fontAlgn="base">
              <a:buFont typeface="Arial" panose="020B0604020202020204" pitchFamily="34" charset="0"/>
              <a:buChar char="•"/>
            </a:pPr>
            <a:r>
              <a:rPr lang="fr-CA" dirty="0"/>
              <a:t>de prendre en charge les </a:t>
            </a:r>
            <a:r>
              <a:rPr lang="fr-CA" b="1" dirty="0"/>
              <a:t>documents institutionnels</a:t>
            </a:r>
            <a:r>
              <a:rPr lang="fr-CA" dirty="0"/>
              <a:t> dès leur création;</a:t>
            </a:r>
          </a:p>
          <a:p>
            <a:pPr marL="628650" lvl="1" indent="-285750" fontAlgn="base">
              <a:buFont typeface="Arial" panose="020B0604020202020204" pitchFamily="34" charset="0"/>
              <a:buChar char="•"/>
            </a:pPr>
            <a:r>
              <a:rPr lang="fr-CA" dirty="0"/>
              <a:t>de gérer les différentes </a:t>
            </a:r>
            <a:r>
              <a:rPr lang="fr-CA" b="1" dirty="0"/>
              <a:t>versions </a:t>
            </a:r>
            <a:r>
              <a:rPr lang="fr-CA" dirty="0"/>
              <a:t>des documents;</a:t>
            </a:r>
          </a:p>
          <a:p>
            <a:pPr marL="628650" lvl="1" indent="-285750" fontAlgn="base">
              <a:buFont typeface="Arial" panose="020B0604020202020204" pitchFamily="34" charset="0"/>
              <a:buChar char="•"/>
            </a:pPr>
            <a:r>
              <a:rPr lang="fr-CA" dirty="0"/>
              <a:t>de </a:t>
            </a:r>
            <a:r>
              <a:rPr lang="fr-CA" b="1" dirty="0"/>
              <a:t>rechercher </a:t>
            </a:r>
            <a:r>
              <a:rPr lang="fr-CA" dirty="0"/>
              <a:t>des documents beaucoup plus efficacement;</a:t>
            </a:r>
          </a:p>
          <a:p>
            <a:pPr marL="628650" lvl="1" indent="-285750" fontAlgn="base">
              <a:buFont typeface="Arial" panose="020B0604020202020204" pitchFamily="34" charset="0"/>
              <a:buChar char="•"/>
            </a:pPr>
            <a:r>
              <a:rPr lang="fr-CA" dirty="0"/>
              <a:t>d’appliquer automatiquement le </a:t>
            </a:r>
            <a:r>
              <a:rPr lang="fr-CA" b="1" dirty="0"/>
              <a:t>plan de classification </a:t>
            </a:r>
            <a:r>
              <a:rPr lang="fr-CA" dirty="0"/>
              <a:t>et la </a:t>
            </a:r>
            <a:r>
              <a:rPr lang="fr-CA" b="1" dirty="0"/>
              <a:t>règle de conservation</a:t>
            </a:r>
            <a:r>
              <a:rPr lang="fr-CA" dirty="0"/>
              <a:t>;</a:t>
            </a:r>
          </a:p>
          <a:p>
            <a:pPr fontAlgn="base"/>
            <a:r>
              <a:rPr lang="fr-CA" dirty="0"/>
              <a:t>et encore plus!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10" name="Rectangle 9"/>
          <p:cNvSpPr/>
          <p:nvPr/>
        </p:nvSpPr>
        <p:spPr>
          <a:xfrm>
            <a:off x="0" y="1116286"/>
            <a:ext cx="139199" cy="1207814"/>
          </a:xfrm>
          <a:prstGeom prst="rect">
            <a:avLst/>
          </a:prstGeom>
          <a:solidFill>
            <a:srgbClr val="DD3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76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5887" y="3212622"/>
            <a:ext cx="4290376" cy="467200"/>
          </a:xfrm>
        </p:spPr>
        <p:txBody>
          <a:bodyPr/>
          <a:lstStyle/>
          <a:p>
            <a:r>
              <a:rPr lang="fr-FR" sz="3200" b="1" dirty="0"/>
              <a:t>LIENS UTILES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77687" y="3721862"/>
            <a:ext cx="4484035" cy="1277831"/>
          </a:xfrm>
        </p:spPr>
        <p:txBody>
          <a:bodyPr/>
          <a:lstStyle/>
          <a:p>
            <a:pPr algn="ctr"/>
            <a:r>
              <a:rPr lang="fr-FR" dirty="0"/>
              <a:t>Intranet BGDA : </a:t>
            </a:r>
            <a:r>
              <a:rPr lang="fr-FR" dirty="0">
                <a:hlinkClick r:id="rId6"/>
              </a:rPr>
              <a:t>https://www.etsmtl.ca/intranet/archives/bgda</a:t>
            </a:r>
            <a:r>
              <a:rPr lang="fr-FR" dirty="0"/>
              <a:t> </a:t>
            </a:r>
          </a:p>
        </p:txBody>
      </p:sp>
      <p:pic>
        <p:nvPicPr>
          <p:cNvPr id="15" name="Espace réservé pour une image  14"/>
          <p:cNvPicPr>
            <a:picLocks noGrp="1" noChangeAspect="1"/>
          </p:cNvPicPr>
          <p:nvPr>
            <p:ph type="pic" sz="quarter" idx="10"/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2908300"/>
          </a:xfrm>
        </p:spPr>
      </p:pic>
      <p:sp>
        <p:nvSpPr>
          <p:cNvPr id="2" name="ZoneTexte 1"/>
          <p:cNvSpPr txBox="1"/>
          <p:nvPr/>
        </p:nvSpPr>
        <p:spPr>
          <a:xfrm>
            <a:off x="4255328" y="3721862"/>
            <a:ext cx="3904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/>
              <a:t>Demandes et </a:t>
            </a:r>
            <a:r>
              <a:rPr lang="fr-CA" sz="1400" i="1" dirty="0"/>
              <a:t>appels à l’aide </a:t>
            </a:r>
            <a:r>
              <a:rPr lang="fr-CA" sz="1400" dirty="0"/>
              <a:t>: </a:t>
            </a:r>
          </a:p>
          <a:p>
            <a:pPr algn="ctr"/>
            <a:r>
              <a:rPr lang="fr-CA" sz="1400" dirty="0">
                <a:hlinkClick r:id="rId8"/>
              </a:rPr>
              <a:t>archives@etsmtl.ca</a:t>
            </a:r>
            <a:r>
              <a:rPr lang="fr-CA" sz="14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168411"/>
            <a:ext cx="139700" cy="467200"/>
          </a:xfrm>
          <a:prstGeom prst="rect">
            <a:avLst/>
          </a:prstGeom>
          <a:solidFill>
            <a:srgbClr val="DD3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1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3">
            <a:extLst>
              <a:ext uri="{FF2B5EF4-FFF2-40B4-BE49-F238E27FC236}">
                <a16:creationId xmlns:a16="http://schemas.microsoft.com/office/drawing/2014/main" id="{3BA7708F-C79A-4C42-9810-937FE8074138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E08F13-CBCE-4E3A-9B16-80D4282BD4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900" y="1543050"/>
            <a:ext cx="3106674" cy="20391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505825" y="238125"/>
            <a:ext cx="342900" cy="571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394" y="4793942"/>
            <a:ext cx="1282332" cy="29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3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  9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853262" y="0"/>
            <a:ext cx="7376337" cy="5143500"/>
          </a:xfrm>
          <a:prstGeom prst="rect">
            <a:avLst/>
          </a:prstGeom>
          <a:solidFill>
            <a:schemeClr val="tx1">
              <a:lumMod val="85000"/>
              <a:lumOff val="1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C5213C39-4C0D-4A88-8FEE-461181424EA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rot="2702150">
            <a:off x="1816463" y="-183789"/>
            <a:ext cx="5511074" cy="5511074"/>
            <a:chOff x="3473450" y="842962"/>
            <a:chExt cx="5172075" cy="5172075"/>
          </a:xfrm>
        </p:grpSpPr>
        <p:sp>
          <p:nvSpPr>
            <p:cNvPr id="4" name="Diamond 13">
              <a:extLst>
                <a:ext uri="{FF2B5EF4-FFF2-40B4-BE49-F238E27FC236}">
                  <a16:creationId xmlns:a16="http://schemas.microsoft.com/office/drawing/2014/main" id="{2210818A-8C0C-4EBF-BDB5-CBE261A7D013}"/>
                </a:ext>
              </a:extLst>
            </p:cNvPr>
            <p:cNvSpPr/>
            <p:nvPr userDrawn="1"/>
          </p:nvSpPr>
          <p:spPr>
            <a:xfrm>
              <a:off x="3473450" y="842962"/>
              <a:ext cx="5172075" cy="5172075"/>
            </a:xfrm>
            <a:prstGeom prst="diamond">
              <a:avLst/>
            </a:prstGeom>
            <a:solidFill>
              <a:srgbClr val="DD3B41">
                <a:alpha val="9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5" name="Diamond 14">
              <a:extLst>
                <a:ext uri="{FF2B5EF4-FFF2-40B4-BE49-F238E27FC236}">
                  <a16:creationId xmlns:a16="http://schemas.microsoft.com/office/drawing/2014/main" id="{DC559FC3-6421-48A3-A602-033BE919A3E0}"/>
                </a:ext>
              </a:extLst>
            </p:cNvPr>
            <p:cNvSpPr/>
            <p:nvPr/>
          </p:nvSpPr>
          <p:spPr>
            <a:xfrm>
              <a:off x="3800474" y="1169986"/>
              <a:ext cx="4518025" cy="4518025"/>
            </a:xfrm>
            <a:prstGeom prst="diamond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</p:grpSp>
      <p:sp>
        <p:nvSpPr>
          <p:cNvPr id="6" name="Titr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39930" y="1710349"/>
            <a:ext cx="2803001" cy="13196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bg1"/>
                </a:solidFill>
              </a:rPr>
              <a:t>Présentation du BGDA</a:t>
            </a:r>
          </a:p>
        </p:txBody>
      </p:sp>
    </p:spTree>
    <p:extLst>
      <p:ext uri="{BB962C8B-B14F-4D97-AF65-F5344CB8AC3E}">
        <p14:creationId xmlns:p14="http://schemas.microsoft.com/office/powerpoint/2010/main" val="146735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pour une image  14"/>
          <p:cNvPicPr>
            <a:picLocks noGrp="1" noChangeAspect="1"/>
          </p:cNvPicPr>
          <p:nvPr>
            <p:ph type="pic" sz="quarter" idx="11"/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Espace réservé pour une image  12"/>
          <p:cNvPicPr>
            <a:picLocks noGrp="1" noChangeAspect="1"/>
          </p:cNvPicPr>
          <p:nvPr>
            <p:ph type="pic" sz="quarter" idx="10"/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itr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9690" y="1141686"/>
            <a:ext cx="4290376" cy="1200150"/>
          </a:xfrm>
        </p:spPr>
        <p:txBody>
          <a:bodyPr/>
          <a:lstStyle/>
          <a:p>
            <a:r>
              <a:rPr lang="fr-CA" sz="3200" b="1" dirty="0"/>
              <a:t>PLAN DE PRÉSENTATION</a:t>
            </a:r>
            <a:br>
              <a:rPr lang="fr-CA" b="1" dirty="0"/>
            </a:br>
            <a:endParaRPr lang="fr-CA" b="1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39690" y="2184181"/>
            <a:ext cx="4290376" cy="28586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Qui est le BGDA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Pourquoi la Gestion documentaire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Principes importants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Comment pouvons-nous vous aider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Dans la </a:t>
            </a:r>
            <a:r>
              <a:rPr lang="fr-CA" i="1" dirty="0"/>
              <a:t>mire </a:t>
            </a:r>
            <a:r>
              <a:rPr lang="fr-CA" dirty="0"/>
              <a:t>du BGDA … </a:t>
            </a:r>
            <a:r>
              <a:rPr lang="fr-CA" b="1" i="1" dirty="0">
                <a:solidFill>
                  <a:schemeClr val="accent1"/>
                </a:solidFill>
              </a:rPr>
              <a:t>M-Files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Liens utiles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Questions ? Commentaires ?</a:t>
            </a:r>
          </a:p>
          <a:p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11" name="Rectangle 10"/>
          <p:cNvSpPr/>
          <p:nvPr/>
        </p:nvSpPr>
        <p:spPr>
          <a:xfrm>
            <a:off x="0" y="1141686"/>
            <a:ext cx="139700" cy="725214"/>
          </a:xfrm>
          <a:prstGeom prst="rect">
            <a:avLst/>
          </a:prstGeom>
          <a:solidFill>
            <a:srgbClr val="DD3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75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39690" y="1587500"/>
            <a:ext cx="4290376" cy="1200150"/>
          </a:xfrm>
        </p:spPr>
        <p:txBody>
          <a:bodyPr/>
          <a:lstStyle/>
          <a:p>
            <a:r>
              <a:rPr lang="fr-CA" sz="3200" b="1" dirty="0"/>
              <a:t>B-G-D-A ?</a:t>
            </a:r>
            <a:br>
              <a:rPr lang="fr-CA" sz="3200" b="1" dirty="0"/>
            </a:br>
            <a:br>
              <a:rPr lang="fr-CA" sz="3200" b="1" dirty="0"/>
            </a:br>
            <a:br>
              <a:rPr lang="fr-CA" sz="3200" b="1" dirty="0"/>
            </a:br>
            <a:br>
              <a:rPr lang="fr-CA" sz="3200" b="1" dirty="0"/>
            </a:br>
            <a:endParaRPr lang="fr-CA" b="1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293118" y="1140398"/>
            <a:ext cx="4583519" cy="4003102"/>
          </a:xfrm>
        </p:spPr>
        <p:txBody>
          <a:bodyPr/>
          <a:lstStyle/>
          <a:p>
            <a:r>
              <a:rPr lang="fr-CA" b="1" dirty="0"/>
              <a:t>B</a:t>
            </a:r>
            <a:r>
              <a:rPr lang="fr-CA" dirty="0"/>
              <a:t>ureau de la </a:t>
            </a:r>
            <a:r>
              <a:rPr lang="fr-CA" b="1" u="sng" dirty="0"/>
              <a:t>G</a:t>
            </a:r>
            <a:r>
              <a:rPr lang="fr-CA" u="sng" dirty="0"/>
              <a:t>estion des </a:t>
            </a:r>
            <a:r>
              <a:rPr lang="fr-CA" b="1" u="sng" dirty="0"/>
              <a:t>D</a:t>
            </a:r>
            <a:r>
              <a:rPr lang="fr-CA" u="sng" dirty="0"/>
              <a:t>ocuments </a:t>
            </a:r>
            <a:r>
              <a:rPr lang="fr-CA" dirty="0"/>
              <a:t>et des </a:t>
            </a:r>
            <a:r>
              <a:rPr lang="fr-CA" b="1" u="sng" dirty="0"/>
              <a:t>A</a:t>
            </a:r>
            <a:r>
              <a:rPr lang="fr-CA" u="sng" dirty="0"/>
              <a:t>rchives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1986 : Service des archives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6 employés : 4 professionnelles et 2 techniciennes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Sous l’autorité du Service des affaires juridiques (Karine Gourde) et du Secrétariat général (Cédrick Pautel)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2015 : nouvelle appellation et </a:t>
            </a:r>
            <a:r>
              <a:rPr lang="fr-CA" i="1" dirty="0">
                <a:hlinkClick r:id="rId5"/>
              </a:rPr>
              <a:t>Règlement relatif à la gestion des documents et des archives</a:t>
            </a:r>
            <a:endParaRPr lang="fr-CA" i="1" dirty="0"/>
          </a:p>
          <a:p>
            <a:pPr algn="ctr"/>
            <a:r>
              <a:rPr lang="fr-CA" i="1" dirty="0"/>
              <a:t>« En appui aux activités d’administration, d’enseignement et de recherche de l’ÉTS, le BGDA a pour mission d’assurer une </a:t>
            </a:r>
            <a:r>
              <a:rPr lang="fr-CA" b="1" i="1" dirty="0"/>
              <a:t>gestion efficace</a:t>
            </a:r>
            <a:r>
              <a:rPr lang="fr-CA" i="1" dirty="0"/>
              <a:t> de l’ensemble des documents produits ou reçus dans le cadre de ses activités, ainsi que de </a:t>
            </a:r>
            <a:r>
              <a:rPr lang="fr-CA" b="1" i="1" dirty="0"/>
              <a:t>préserver </a:t>
            </a:r>
            <a:r>
              <a:rPr lang="fr-CA" i="1" dirty="0"/>
              <a:t>ses Archives, de les </a:t>
            </a:r>
            <a:r>
              <a:rPr lang="fr-CA" b="1" i="1" dirty="0"/>
              <a:t>valoriser et de les rendre disponibles </a:t>
            </a:r>
            <a:r>
              <a:rPr lang="fr-CA" i="1" dirty="0"/>
              <a:t>à la communauté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i="1" dirty="0"/>
          </a:p>
          <a:p>
            <a:endParaRPr lang="fr-CA" i="1" dirty="0">
              <a:solidFill>
                <a:schemeClr val="accent1"/>
              </a:solidFill>
            </a:endParaRPr>
          </a:p>
          <a:p>
            <a:pPr algn="ctr"/>
            <a:r>
              <a:rPr lang="fr-CA" i="1" dirty="0">
                <a:solidFill>
                  <a:schemeClr val="accent1"/>
                </a:solidFill>
              </a:rPr>
              <a:t>On s’occupe des documents pas seulement lorsque c’est terminé …, mais dès leur création !</a:t>
            </a:r>
          </a:p>
          <a:p>
            <a:endParaRPr lang="fr-CA" dirty="0"/>
          </a:p>
        </p:txBody>
      </p:sp>
      <p:sp>
        <p:nvSpPr>
          <p:cNvPr id="10" name="Rectangle 9"/>
          <p:cNvSpPr/>
          <p:nvPr/>
        </p:nvSpPr>
        <p:spPr>
          <a:xfrm>
            <a:off x="0" y="1116286"/>
            <a:ext cx="139199" cy="1207814"/>
          </a:xfrm>
          <a:prstGeom prst="rect">
            <a:avLst/>
          </a:prstGeom>
          <a:solidFill>
            <a:srgbClr val="DD3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81A786AC-0363-4FAE-9F2F-FF2537960F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/>
          <a:srcRect l="27761" r="27761"/>
          <a:stretch>
            <a:fillRect/>
          </a:stretch>
        </p:blipFill>
        <p:spPr>
          <a:xfrm>
            <a:off x="5256812" y="198782"/>
            <a:ext cx="3204702" cy="48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9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39690" y="1587500"/>
            <a:ext cx="4290376" cy="1200150"/>
          </a:xfrm>
        </p:spPr>
        <p:txBody>
          <a:bodyPr/>
          <a:lstStyle/>
          <a:p>
            <a:br>
              <a:rPr lang="fr-CA" sz="3200" b="1" dirty="0"/>
            </a:br>
            <a:br>
              <a:rPr lang="fr-CA" sz="3200" b="1" dirty="0"/>
            </a:br>
            <a:r>
              <a:rPr lang="fr-CA" sz="3200" b="1" dirty="0"/>
              <a:t>Gestion documentaire ?</a:t>
            </a:r>
            <a:br>
              <a:rPr lang="fr-CA" sz="3200" b="1" dirty="0"/>
            </a:br>
            <a:br>
              <a:rPr lang="fr-CA" sz="3200" b="1" dirty="0"/>
            </a:br>
            <a:br>
              <a:rPr lang="fr-CA" sz="3200" b="1" dirty="0"/>
            </a:br>
            <a:endParaRPr lang="fr-CA" b="1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360563" y="1660388"/>
            <a:ext cx="4448629" cy="287666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La gestion documentaire débute dès la création du document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La gestion documentaire s’applique à tous les supports documentaires confondus : papier et électronique.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Toutes les personnes à l’emploi de l’ÉTS sont concernées par la gestion documentaire :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fr-CA" dirty="0"/>
              <a:t>Documents institutionnels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fr-CA" dirty="0"/>
              <a:t>Doivent être accessibles lorsque nécessaire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fr-CA" dirty="0"/>
              <a:t>Doivent être conservés ou détruits, selon le cas, au moment opportun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Le BGDA met en place </a:t>
            </a:r>
            <a:r>
              <a:rPr lang="fr-CA" b="1" dirty="0"/>
              <a:t>les outils </a:t>
            </a:r>
            <a:r>
              <a:rPr lang="fr-CA" dirty="0"/>
              <a:t>afin de pouvoir réaliser sa mission auprès de l’ÉTS.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116286"/>
            <a:ext cx="139199" cy="1207814"/>
          </a:xfrm>
          <a:prstGeom prst="rect">
            <a:avLst/>
          </a:prstGeom>
          <a:solidFill>
            <a:srgbClr val="DD3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9A141005-FD12-40E3-843A-C849F03C6F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30966" r="30966"/>
          <a:stretch>
            <a:fillRect/>
          </a:stretch>
        </p:blipFill>
        <p:spPr>
          <a:xfrm>
            <a:off x="5340626" y="183674"/>
            <a:ext cx="3167270" cy="465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2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DC08C9E-8526-46D4-80C7-7022ED33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1. Plan de classification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885A7C-EA05-4B32-8E24-AFBBB3A45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9689" y="1543050"/>
            <a:ext cx="4377475" cy="32575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Outil de gestion qui regroupe les documents par activités, selon une hiérarchie logique basée sur les principales activités de l’ÉTS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Vise à: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A" dirty="0"/>
              <a:t>uniformiser la classification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A" dirty="0"/>
              <a:t>faciliter le repérage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A" dirty="0"/>
              <a:t>accélérer la prise de décision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A" dirty="0"/>
              <a:t>ordonner la masse documentaire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A" dirty="0"/>
              <a:t>limiter les impacts de la mobilité du personnel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A" dirty="0"/>
              <a:t>se conformer aux exigences légales et réglementaires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S’applique autant pour les documents papiers que les documents numériques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FF0000"/>
                </a:solidFill>
              </a:rPr>
              <a:t>Obligation d’utiliser le Plan de classification officiel de l’ÉTS à moins que M-Files soit déjà implanté dans votre unité</a:t>
            </a:r>
          </a:p>
          <a:p>
            <a:endParaRPr lang="fr-C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6EEC4E9-7D65-457C-8059-95B139198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01479" y="819841"/>
            <a:ext cx="3447360" cy="3447360"/>
          </a:xfrm>
          <a:prstGeom prst="rect">
            <a:avLst/>
          </a:prstGeom>
        </p:spPr>
      </p:pic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3AECB106-9DC0-4293-9443-F097E80FF5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651" r="16651"/>
          <a:stretch>
            <a:fillRect/>
          </a:stretch>
        </p:blipFill>
        <p:spPr>
          <a:xfrm>
            <a:off x="5201478" y="469510"/>
            <a:ext cx="2855844" cy="4281687"/>
          </a:xfrm>
        </p:spPr>
      </p:pic>
    </p:spTree>
    <p:extLst>
      <p:ext uri="{BB962C8B-B14F-4D97-AF65-F5344CB8AC3E}">
        <p14:creationId xmlns:p14="http://schemas.microsoft.com/office/powerpoint/2010/main" val="385074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DC08C9E-8526-46D4-80C7-7022ED33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2. Calendrier de conservation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EB199F-FF9A-4559-B0B3-6D31D0846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9690" y="1543050"/>
            <a:ext cx="4290376" cy="35126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Outil de gestion regroupant l’ensemble des règles de conservation des documents de l’ÉTS</a:t>
            </a:r>
          </a:p>
          <a:p>
            <a:r>
              <a:rPr lang="fr-CA" dirty="0"/>
              <a:t>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A" dirty="0"/>
              <a:t>Détermine la durée de conservation des documents dans les bureaux, dans les dépôts et sur les espaces d’enregistrement électroniques dédiés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628650" lvl="1" indent="-28575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CA" dirty="0"/>
              <a:t>Détermine la disposition des documents à échéance (conservation permanente ou destruction)</a:t>
            </a:r>
          </a:p>
          <a:p>
            <a:pPr marL="628650" lvl="1" indent="-28575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CA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A" dirty="0"/>
              <a:t>Précise quel service est responsable / détenteur de l’exemplaire original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A" dirty="0"/>
              <a:t>Précise le support de conservation du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FF0000"/>
                </a:solidFill>
              </a:rPr>
              <a:t>Annuellement le BGDA vous transmet une demande de destruction ou d’archivage définitif des documents de l’unité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lvl="1"/>
            <a:endParaRPr lang="fr-CA" dirty="0"/>
          </a:p>
          <a:p>
            <a:endParaRPr lang="fr-CA" dirty="0"/>
          </a:p>
        </p:txBody>
      </p:sp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id="{13535D8E-1E24-4953-8D48-89B02B2B91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766" r="2876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6B5E11B-AAB1-408A-8BED-12A132AE7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3. Protection des documents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FA1EF1-CD99-4706-84BB-744F2FF01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9690" y="1543050"/>
            <a:ext cx="4290376" cy="32575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Dépôts (voûtes) d’archives sécuritaires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A" dirty="0"/>
              <a:t>Pavillon A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A" dirty="0"/>
              <a:t>Centre des collections muséales (Peel)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Accès restreint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A" dirty="0"/>
              <a:t>Consultation sur place au Pavillon A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A" dirty="0"/>
              <a:t>Rappel des documents vers l’unité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A" dirty="0"/>
              <a:t>Numérisation sur demande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Traitement archivage des documents essentiels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FF0000"/>
                </a:solidFill>
              </a:rPr>
              <a:t>Obligation de transmission des originaux des ententes conclues (sauf si M-Files/</a:t>
            </a:r>
            <a:r>
              <a:rPr lang="fr-CA" dirty="0" err="1">
                <a:solidFill>
                  <a:srgbClr val="FF0000"/>
                </a:solidFill>
              </a:rPr>
              <a:t>Consigno</a:t>
            </a:r>
            <a:r>
              <a:rPr lang="fr-CA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FF0000"/>
                </a:solidFill>
              </a:rPr>
              <a:t>Utilisation des espaces d’enregistrement officiels et reconnus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A" dirty="0"/>
              <a:t>Directive sur l’enregistrement institutionnel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1BA880-8CDD-4DDD-B0D9-A099980A438F}"/>
              </a:ext>
            </a:extLst>
          </p:cNvPr>
          <p:cNvSpPr txBox="1"/>
          <p:nvPr/>
        </p:nvSpPr>
        <p:spPr>
          <a:xfrm>
            <a:off x="4888319" y="5143500"/>
            <a:ext cx="34306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2" tooltip="https://www.flickr.com/photos/illinoislibrary/11072320494/"/>
              </a:rPr>
              <a:t>Cette photo</a:t>
            </a:r>
            <a:r>
              <a:rPr lang="fr-CA" sz="900"/>
              <a:t> par Auteur inconnu est soumis à la licence </a:t>
            </a:r>
            <a:r>
              <a:rPr lang="fr-CA" sz="900">
                <a:hlinkClick r:id="rId3" tooltip="https://creativecommons.org/licenses/by/3.0/"/>
              </a:rPr>
              <a:t>CC BY</a:t>
            </a:r>
            <a:endParaRPr lang="fr-CA" sz="900"/>
          </a:p>
        </p:txBody>
      </p:sp>
      <p:pic>
        <p:nvPicPr>
          <p:cNvPr id="1030" name="Picture 6" descr="Documents Sous Clé. Fichiers Avec Protection Par Cadenas | Vecteur Premium">
            <a:extLst>
              <a:ext uri="{FF2B5EF4-FFF2-40B4-BE49-F238E27FC236}">
                <a16:creationId xmlns:a16="http://schemas.microsoft.com/office/drawing/2014/main" id="{1957AC30-4D82-432C-9FA3-06071AE6DBC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r="16651"/>
          <a:stretch>
            <a:fillRect/>
          </a:stretch>
        </p:blipFill>
        <p:spPr bwMode="auto">
          <a:xfrm>
            <a:off x="5525760" y="342900"/>
            <a:ext cx="2952250" cy="442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09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39690" y="1587500"/>
            <a:ext cx="4290376" cy="1200150"/>
          </a:xfrm>
        </p:spPr>
        <p:txBody>
          <a:bodyPr/>
          <a:lstStyle/>
          <a:p>
            <a:br>
              <a:rPr lang="fr-CA" sz="3200" b="1" dirty="0"/>
            </a:br>
            <a:br>
              <a:rPr lang="fr-CA" sz="3200" b="1" dirty="0"/>
            </a:br>
            <a:r>
              <a:rPr lang="fr-CA" sz="3200" b="1" dirty="0"/>
              <a:t>Principes importants</a:t>
            </a:r>
            <a:br>
              <a:rPr lang="fr-CA" sz="3200" b="1" dirty="0"/>
            </a:br>
            <a:br>
              <a:rPr lang="fr-CA" sz="3200" b="1" dirty="0"/>
            </a:br>
            <a:br>
              <a:rPr lang="fr-CA" sz="3200" b="1" dirty="0"/>
            </a:br>
            <a:endParaRPr lang="fr-CA" b="1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330067" y="1534491"/>
            <a:ext cx="4448629" cy="28766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Les gestionnaires sont responsables de la tenue des documents de leur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Le personnel doit gérer ses documents avec toute la compétence et la prudence nécessaire, ainsi qu’effectuer le traitement approprié à la nature et la valeur de ceux-ci.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A" dirty="0"/>
              <a:t>Les documents doivent être organisés conformément au </a:t>
            </a:r>
            <a:r>
              <a:rPr lang="fr-CA" i="1" dirty="0"/>
              <a:t>Plan de classification </a:t>
            </a:r>
            <a:r>
              <a:rPr lang="fr-CA" dirty="0"/>
              <a:t>des documents de l’ÉTS.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A" dirty="0"/>
              <a:t>Les documents doivent être détruits conformément au </a:t>
            </a:r>
            <a:r>
              <a:rPr lang="fr-CA" i="1" dirty="0"/>
              <a:t>Calendrier de conservation </a:t>
            </a:r>
            <a:r>
              <a:rPr lang="fr-CA" dirty="0"/>
              <a:t>des documents de l’ÉTS.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A" dirty="0"/>
              <a:t>Les documents doivent être protégés et sécurisés soit en voûte, soit dans des espaces d’enregistrement reconnus et autorisés.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116286"/>
            <a:ext cx="139199" cy="1207814"/>
          </a:xfrm>
          <a:prstGeom prst="rect">
            <a:avLst/>
          </a:prstGeom>
          <a:solidFill>
            <a:srgbClr val="DD3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869AF870-FD6F-488D-A390-CB43C03E95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69565" y="165652"/>
            <a:ext cx="3349419" cy="4717775"/>
          </a:xfrm>
        </p:spPr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24B047-06C1-4395-881E-021E9A35F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564" y="165652"/>
            <a:ext cx="3349419" cy="47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679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4951</TotalTime>
  <Words>840</Words>
  <Application>Microsoft Office PowerPoint</Application>
  <PresentationFormat>Affichage à l'écran (16:9)</PresentationFormat>
  <Paragraphs>110</Paragraphs>
  <Slides>13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Présentation PowerPoint</vt:lpstr>
      <vt:lpstr>Présentation PowerPoint</vt:lpstr>
      <vt:lpstr>PLAN DE PRÉSENTATION </vt:lpstr>
      <vt:lpstr>B-G-D-A ?    </vt:lpstr>
      <vt:lpstr>  Gestion documentaire ?   </vt:lpstr>
      <vt:lpstr>1. Plan de classification</vt:lpstr>
      <vt:lpstr>2. Calendrier de conservation</vt:lpstr>
      <vt:lpstr>3. Protection des documents</vt:lpstr>
      <vt:lpstr>  Principes importants   </vt:lpstr>
      <vt:lpstr>  Le BGDA pour vous    </vt:lpstr>
      <vt:lpstr>  M-Files !    </vt:lpstr>
      <vt:lpstr>LIENS UTILES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rrgraph3</dc:creator>
  <cp:lastModifiedBy>Renck, Émilie</cp:lastModifiedBy>
  <cp:revision>209</cp:revision>
  <dcterms:created xsi:type="dcterms:W3CDTF">2018-06-04T02:46:09Z</dcterms:created>
  <dcterms:modified xsi:type="dcterms:W3CDTF">2023-10-19T15:28:03Z</dcterms:modified>
</cp:coreProperties>
</file>